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8" r:id="rId3"/>
    <p:sldId id="320" r:id="rId4"/>
    <p:sldId id="322" r:id="rId5"/>
    <p:sldId id="323" r:id="rId6"/>
    <p:sldId id="325" r:id="rId7"/>
    <p:sldId id="326" r:id="rId8"/>
    <p:sldId id="342" r:id="rId9"/>
    <p:sldId id="301" r:id="rId10"/>
    <p:sldId id="302" r:id="rId11"/>
    <p:sldId id="303" r:id="rId12"/>
    <p:sldId id="349" r:id="rId13"/>
    <p:sldId id="390" r:id="rId14"/>
    <p:sldId id="351" r:id="rId15"/>
    <p:sldId id="305" r:id="rId16"/>
    <p:sldId id="341" r:id="rId17"/>
    <p:sldId id="306" r:id="rId18"/>
    <p:sldId id="308" r:id="rId19"/>
    <p:sldId id="309" r:id="rId20"/>
    <p:sldId id="355" r:id="rId21"/>
    <p:sldId id="318" r:id="rId22"/>
    <p:sldId id="311" r:id="rId23"/>
    <p:sldId id="312" r:id="rId24"/>
    <p:sldId id="319" r:id="rId25"/>
    <p:sldId id="314" r:id="rId26"/>
    <p:sldId id="340" r:id="rId27"/>
    <p:sldId id="315" r:id="rId28"/>
    <p:sldId id="316" r:id="rId29"/>
    <p:sldId id="347" r:id="rId30"/>
    <p:sldId id="408" r:id="rId31"/>
    <p:sldId id="419" r:id="rId32"/>
    <p:sldId id="393" r:id="rId33"/>
    <p:sldId id="394" r:id="rId34"/>
    <p:sldId id="395" r:id="rId35"/>
    <p:sldId id="398" r:id="rId36"/>
    <p:sldId id="400" r:id="rId37"/>
    <p:sldId id="401" r:id="rId38"/>
    <p:sldId id="399" r:id="rId39"/>
    <p:sldId id="403" r:id="rId40"/>
    <p:sldId id="404" r:id="rId41"/>
    <p:sldId id="405" r:id="rId42"/>
    <p:sldId id="406" r:id="rId43"/>
    <p:sldId id="409" r:id="rId44"/>
    <p:sldId id="410" r:id="rId45"/>
    <p:sldId id="413" r:id="rId46"/>
    <p:sldId id="411" r:id="rId47"/>
    <p:sldId id="412" r:id="rId48"/>
    <p:sldId id="415" r:id="rId49"/>
    <p:sldId id="418" r:id="rId50"/>
    <p:sldId id="416" r:id="rId51"/>
    <p:sldId id="414" r:id="rId52"/>
    <p:sldId id="39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160"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7F9F75-4EB8-0F42-8C88-02A59BC1D142}"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136007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F9F75-4EB8-0F42-8C88-02A59BC1D142}"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319560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F9F75-4EB8-0F42-8C88-02A59BC1D142}"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260802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F9F75-4EB8-0F42-8C88-02A59BC1D142}"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26260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7F9F75-4EB8-0F42-8C88-02A59BC1D142}"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429354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7F9F75-4EB8-0F42-8C88-02A59BC1D142}"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61802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7F9F75-4EB8-0F42-8C88-02A59BC1D142}"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222969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7F9F75-4EB8-0F42-8C88-02A59BC1D142}"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428081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F9F75-4EB8-0F42-8C88-02A59BC1D142}"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1976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F9F75-4EB8-0F42-8C88-02A59BC1D142}"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50364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F9F75-4EB8-0F42-8C88-02A59BC1D142}"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23677-205D-2948-BFA8-49004B1677A5}" type="slidenum">
              <a:rPr lang="en-US" smtClean="0"/>
              <a:t>‹#›</a:t>
            </a:fld>
            <a:endParaRPr lang="en-US"/>
          </a:p>
        </p:txBody>
      </p:sp>
    </p:spTree>
    <p:extLst>
      <p:ext uri="{BB962C8B-B14F-4D97-AF65-F5344CB8AC3E}">
        <p14:creationId xmlns:p14="http://schemas.microsoft.com/office/powerpoint/2010/main" val="252758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F9F75-4EB8-0F42-8C88-02A59BC1D142}" type="datetimeFigureOut">
              <a:rPr lang="en-US" smtClean="0"/>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23677-205D-2948-BFA8-49004B1677A5}" type="slidenum">
              <a:rPr lang="en-US" smtClean="0"/>
              <a:t>‹#›</a:t>
            </a:fld>
            <a:endParaRPr lang="en-US"/>
          </a:p>
        </p:txBody>
      </p:sp>
    </p:spTree>
    <p:extLst>
      <p:ext uri="{BB962C8B-B14F-4D97-AF65-F5344CB8AC3E}">
        <p14:creationId xmlns:p14="http://schemas.microsoft.com/office/powerpoint/2010/main" val="3590109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983" y="2463056"/>
            <a:ext cx="7772400" cy="1470025"/>
          </a:xfrm>
        </p:spPr>
        <p:txBody>
          <a:bodyPr>
            <a:normAutofit fontScale="90000"/>
          </a:bodyPr>
          <a:lstStyle/>
          <a:p>
            <a:r>
              <a:rPr lang="en-US" dirty="0" smtClean="0">
                <a:solidFill>
                  <a:schemeClr val="tx2"/>
                </a:solidFill>
                <a:latin typeface="Arial"/>
                <a:cs typeface="Arial"/>
              </a:rPr>
              <a:t>Faculty Senate </a:t>
            </a:r>
            <a:r>
              <a:rPr lang="en-US" dirty="0" smtClean="0">
                <a:solidFill>
                  <a:schemeClr val="tx2"/>
                </a:solidFill>
                <a:latin typeface="Arial"/>
                <a:cs typeface="Arial"/>
              </a:rPr>
              <a:t/>
            </a:r>
            <a:br>
              <a:rPr lang="en-US" dirty="0" smtClean="0">
                <a:solidFill>
                  <a:schemeClr val="tx2"/>
                </a:solidFill>
                <a:latin typeface="Arial"/>
                <a:cs typeface="Arial"/>
              </a:rPr>
            </a:br>
            <a:r>
              <a:rPr lang="en-US" dirty="0" smtClean="0">
                <a:solidFill>
                  <a:schemeClr val="tx2"/>
                </a:solidFill>
                <a:latin typeface="Arial"/>
                <a:cs typeface="Arial"/>
              </a:rPr>
              <a:t>Enrollment </a:t>
            </a:r>
            <a:r>
              <a:rPr lang="en-US" dirty="0" smtClean="0">
                <a:solidFill>
                  <a:schemeClr val="tx2"/>
                </a:solidFill>
                <a:latin typeface="Arial"/>
                <a:cs typeface="Arial"/>
              </a:rPr>
              <a:t>Management Update</a:t>
            </a:r>
            <a:endParaRPr lang="en-US" dirty="0">
              <a:solidFill>
                <a:schemeClr val="tx2"/>
              </a:solidFill>
            </a:endParaRPr>
          </a:p>
        </p:txBody>
      </p:sp>
      <p:sp>
        <p:nvSpPr>
          <p:cNvPr id="3" name="Subtitle 2"/>
          <p:cNvSpPr>
            <a:spLocks noGrp="1"/>
          </p:cNvSpPr>
          <p:nvPr>
            <p:ph type="subTitle" idx="1"/>
          </p:nvPr>
        </p:nvSpPr>
        <p:spPr>
          <a:xfrm>
            <a:off x="1260733" y="3673918"/>
            <a:ext cx="6913181" cy="1752600"/>
          </a:xfrm>
        </p:spPr>
        <p:txBody>
          <a:bodyPr/>
          <a:lstStyle/>
          <a:p>
            <a:endParaRPr lang="en-US" sz="2400" dirty="0" smtClean="0">
              <a:solidFill>
                <a:srgbClr val="1F497D"/>
              </a:solidFill>
              <a:latin typeface="Arial"/>
              <a:cs typeface="Arial"/>
            </a:endParaRPr>
          </a:p>
          <a:p>
            <a:r>
              <a:rPr lang="en-US" sz="2400" dirty="0" smtClean="0">
                <a:solidFill>
                  <a:srgbClr val="1F497D"/>
                </a:solidFill>
                <a:latin typeface="Arial"/>
                <a:cs typeface="Arial"/>
              </a:rPr>
              <a:t>March 5, 2019</a:t>
            </a:r>
          </a:p>
          <a:p>
            <a:endParaRPr lang="en-US" dirty="0"/>
          </a:p>
        </p:txBody>
      </p:sp>
    </p:spTree>
    <p:extLst>
      <p:ext uri="{BB962C8B-B14F-4D97-AF65-F5344CB8AC3E}">
        <p14:creationId xmlns:p14="http://schemas.microsoft.com/office/powerpoint/2010/main" val="396327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UMKC STRATEGIC PLAN</a:t>
            </a:r>
            <a:endParaRPr lang="en-US" sz="3600" dirty="0">
              <a:solidFill>
                <a:srgbClr val="1F497D"/>
              </a:solidFill>
            </a:endParaRPr>
          </a:p>
        </p:txBody>
      </p:sp>
      <p:sp>
        <p:nvSpPr>
          <p:cNvPr id="3" name="Content Placeholder 2"/>
          <p:cNvSpPr>
            <a:spLocks noGrp="1"/>
          </p:cNvSpPr>
          <p:nvPr>
            <p:ph idx="1"/>
          </p:nvPr>
        </p:nvSpPr>
        <p:spPr/>
        <p:txBody>
          <a:bodyPr/>
          <a:lstStyle/>
          <a:p>
            <a:pPr marL="0" indent="0" algn="ctr">
              <a:buNone/>
            </a:pPr>
            <a:r>
              <a:rPr lang="en-US" b="1" dirty="0" smtClean="0">
                <a:latin typeface="Arial" panose="020B0604020202020204" pitchFamily="34" charset="0"/>
                <a:cs typeface="Arial" panose="020B0604020202020204" pitchFamily="34" charset="0"/>
              </a:rPr>
              <a:t>STRATEGY 1</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Engage in comprehensive outreach to regional K-12 school districts and private schools for grades 7-12 to support recruitment and college readiness.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79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CURRENT STATUS</a:t>
            </a:r>
            <a:endParaRPr lang="en-US" sz="3600" dirty="0">
              <a:solidFill>
                <a:srgbClr val="1F497D"/>
              </a:solidFill>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Arial" panose="020B0604020202020204" pitchFamily="34" charset="0"/>
                <a:cs typeface="Arial" panose="020B0604020202020204" pitchFamily="34" charset="0"/>
              </a:rPr>
              <a:t>We recruit in:</a:t>
            </a:r>
          </a:p>
          <a:p>
            <a:pPr lvl="1"/>
            <a:r>
              <a:rPr lang="en-US" dirty="0">
                <a:latin typeface="Arial" panose="020B0604020202020204" pitchFamily="34" charset="0"/>
                <a:cs typeface="Arial" panose="020B0604020202020204" pitchFamily="34" charset="0"/>
              </a:rPr>
              <a:t>Missouri </a:t>
            </a:r>
          </a:p>
          <a:p>
            <a:pPr lvl="2"/>
            <a:r>
              <a:rPr lang="en-US" dirty="0">
                <a:latin typeface="Arial" panose="020B0604020202020204" pitchFamily="34" charset="0"/>
                <a:cs typeface="Arial" panose="020B0604020202020204" pitchFamily="34" charset="0"/>
              </a:rPr>
              <a:t>KC Metro</a:t>
            </a:r>
          </a:p>
          <a:p>
            <a:pPr lvl="2"/>
            <a:r>
              <a:rPr lang="en-US" dirty="0">
                <a:latin typeface="Arial" panose="020B0604020202020204" pitchFamily="34" charset="0"/>
                <a:cs typeface="Arial" panose="020B0604020202020204" pitchFamily="34" charset="0"/>
              </a:rPr>
              <a:t>St. Louis</a:t>
            </a:r>
          </a:p>
          <a:p>
            <a:pPr lvl="2"/>
            <a:r>
              <a:rPr lang="en-US" dirty="0" smtClean="0">
                <a:latin typeface="Arial" panose="020B0604020202020204" pitchFamily="34" charset="0"/>
                <a:cs typeface="Arial" panose="020B0604020202020204" pitchFamily="34" charset="0"/>
              </a:rPr>
              <a:t>Northwest </a:t>
            </a:r>
            <a:r>
              <a:rPr lang="en-US" dirty="0">
                <a:latin typeface="Arial" panose="020B0604020202020204" pitchFamily="34" charset="0"/>
                <a:cs typeface="Arial" panose="020B0604020202020204" pitchFamily="34" charset="0"/>
              </a:rPr>
              <a:t>MO</a:t>
            </a:r>
          </a:p>
          <a:p>
            <a:pPr lvl="2"/>
            <a:r>
              <a:rPr lang="en-US" dirty="0">
                <a:latin typeface="Arial" panose="020B0604020202020204" pitchFamily="34" charset="0"/>
                <a:cs typeface="Arial" panose="020B0604020202020204" pitchFamily="34" charset="0"/>
              </a:rPr>
              <a:t>Greater MO (Southern MO and Western MO</a:t>
            </a:r>
            <a:r>
              <a:rPr lang="en-US" dirty="0" smtClean="0">
                <a:latin typeface="Arial" panose="020B0604020202020204" pitchFamily="34" charset="0"/>
                <a:cs typeface="Arial" panose="020B0604020202020204" pitchFamily="34" charset="0"/>
              </a:rPr>
              <a:t>)</a:t>
            </a:r>
          </a:p>
          <a:p>
            <a:pPr lvl="1"/>
            <a:r>
              <a:rPr lang="en-US" dirty="0" smtClean="0">
                <a:latin typeface="Arial" panose="020B0604020202020204" pitchFamily="34" charset="0"/>
                <a:cs typeface="Arial" panose="020B0604020202020204" pitchFamily="34" charset="0"/>
              </a:rPr>
              <a:t>Kansas</a:t>
            </a:r>
          </a:p>
          <a:p>
            <a:pPr lvl="2"/>
            <a:r>
              <a:rPr lang="en-US" dirty="0" smtClean="0">
                <a:latin typeface="Arial" panose="020B0604020202020204" pitchFamily="34" charset="0"/>
                <a:cs typeface="Arial" panose="020B0604020202020204" pitchFamily="34" charset="0"/>
              </a:rPr>
              <a:t>Johnson County</a:t>
            </a:r>
          </a:p>
          <a:p>
            <a:pPr lvl="2"/>
            <a:r>
              <a:rPr lang="en-US" dirty="0" smtClean="0">
                <a:latin typeface="Arial" panose="020B0604020202020204" pitchFamily="34" charset="0"/>
                <a:cs typeface="Arial" panose="020B0604020202020204" pitchFamily="34" charset="0"/>
              </a:rPr>
              <a:t>Kansas City, KS</a:t>
            </a:r>
          </a:p>
          <a:p>
            <a:pPr lvl="2"/>
            <a:r>
              <a:rPr lang="en-US" dirty="0" smtClean="0">
                <a:latin typeface="Arial" panose="020B0604020202020204" pitchFamily="34" charset="0"/>
                <a:cs typeface="Arial" panose="020B0604020202020204" pitchFamily="34" charset="0"/>
              </a:rPr>
              <a:t>Leavenworth</a:t>
            </a:r>
          </a:p>
          <a:p>
            <a:pPr lvl="2"/>
            <a:r>
              <a:rPr lang="en-US" dirty="0" smtClean="0">
                <a:latin typeface="Arial" panose="020B0604020202020204" pitchFamily="34" charset="0"/>
                <a:cs typeface="Arial" panose="020B0604020202020204" pitchFamily="34" charset="0"/>
              </a:rPr>
              <a:t>Lawrence</a:t>
            </a:r>
          </a:p>
          <a:p>
            <a:pPr lvl="2"/>
            <a:r>
              <a:rPr lang="en-US" dirty="0" smtClean="0">
                <a:latin typeface="Arial" panose="020B0604020202020204" pitchFamily="34" charset="0"/>
                <a:cs typeface="Arial" panose="020B0604020202020204" pitchFamily="34" charset="0"/>
              </a:rPr>
              <a:t>Hutchinson</a:t>
            </a:r>
          </a:p>
          <a:p>
            <a:pPr lvl="2"/>
            <a:r>
              <a:rPr lang="en-US" dirty="0" smtClean="0">
                <a:latin typeface="Arial" panose="020B0604020202020204" pitchFamily="34" charset="0"/>
                <a:cs typeface="Arial" panose="020B0604020202020204" pitchFamily="34" charset="0"/>
              </a:rPr>
              <a:t>Wichita</a:t>
            </a:r>
          </a:p>
          <a:p>
            <a:pPr lvl="1"/>
            <a:r>
              <a:rPr lang="en-US" dirty="0" smtClean="0">
                <a:latin typeface="Arial" panose="020B0604020202020204" pitchFamily="34" charset="0"/>
                <a:cs typeface="Arial" panose="020B0604020202020204" pitchFamily="34" charset="0"/>
              </a:rPr>
              <a:t>Nebraska</a:t>
            </a:r>
          </a:p>
          <a:p>
            <a:pPr lvl="2"/>
            <a:r>
              <a:rPr lang="en-US" dirty="0" smtClean="0">
                <a:latin typeface="Arial" panose="020B0604020202020204" pitchFamily="34" charset="0"/>
                <a:cs typeface="Arial" panose="020B0604020202020204" pitchFamily="34" charset="0"/>
              </a:rPr>
              <a:t>Lincoln</a:t>
            </a:r>
          </a:p>
          <a:p>
            <a:pPr lvl="2"/>
            <a:r>
              <a:rPr lang="en-US" dirty="0" smtClean="0">
                <a:latin typeface="Arial" panose="020B0604020202020204" pitchFamily="34" charset="0"/>
                <a:cs typeface="Arial" panose="020B0604020202020204" pitchFamily="34" charset="0"/>
              </a:rPr>
              <a:t>Omaha</a:t>
            </a:r>
          </a:p>
        </p:txBody>
      </p:sp>
    </p:spTree>
    <p:extLst>
      <p:ext uri="{BB962C8B-B14F-4D97-AF65-F5344CB8AC3E}">
        <p14:creationId xmlns:p14="http://schemas.microsoft.com/office/powerpoint/2010/main" val="2817823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fontScale="90000"/>
          </a:bodyPr>
          <a:lstStyle/>
          <a:p>
            <a:r>
              <a:rPr lang="en-US" sz="3600" dirty="0" smtClean="0">
                <a:solidFill>
                  <a:srgbClr val="1F497D"/>
                </a:solidFill>
                <a:latin typeface="Arial"/>
                <a:cs typeface="Arial"/>
              </a:rPr>
              <a:t>HIGH SCHOOL FEEDERS: FS19 ADMITTED</a:t>
            </a:r>
            <a:endParaRPr lang="en-US" sz="3600" dirty="0">
              <a:solidFill>
                <a:srgbClr val="1F497D"/>
              </a:solidFill>
            </a:endParaRPr>
          </a:p>
        </p:txBody>
      </p:sp>
      <p:pic>
        <p:nvPicPr>
          <p:cNvPr id="6" name="Picture 5"/>
          <p:cNvPicPr>
            <a:picLocks noChangeAspect="1"/>
          </p:cNvPicPr>
          <p:nvPr/>
        </p:nvPicPr>
        <p:blipFill>
          <a:blip r:embed="rId3"/>
          <a:stretch>
            <a:fillRect/>
          </a:stretch>
        </p:blipFill>
        <p:spPr>
          <a:xfrm>
            <a:off x="323767" y="1220313"/>
            <a:ext cx="8555057" cy="4438279"/>
          </a:xfrm>
          <a:prstGeom prst="rect">
            <a:avLst/>
          </a:prstGeom>
        </p:spPr>
      </p:pic>
    </p:spTree>
    <p:extLst>
      <p:ext uri="{BB962C8B-B14F-4D97-AF65-F5344CB8AC3E}">
        <p14:creationId xmlns:p14="http://schemas.microsoft.com/office/powerpoint/2010/main" val="2917444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fontScale="90000"/>
          </a:bodyPr>
          <a:lstStyle/>
          <a:p>
            <a:r>
              <a:rPr lang="en-US" sz="3600" dirty="0" smtClean="0">
                <a:solidFill>
                  <a:srgbClr val="1F497D"/>
                </a:solidFill>
                <a:latin typeface="Arial"/>
                <a:cs typeface="Arial"/>
              </a:rPr>
              <a:t>TOP 10 HIGH SCHOOL FEEDERS </a:t>
            </a:r>
            <a:br>
              <a:rPr lang="en-US" sz="3600" dirty="0" smtClean="0">
                <a:solidFill>
                  <a:srgbClr val="1F497D"/>
                </a:solidFill>
                <a:latin typeface="Arial"/>
                <a:cs typeface="Arial"/>
              </a:rPr>
            </a:br>
            <a:r>
              <a:rPr lang="en-US" sz="3600" dirty="0" smtClean="0">
                <a:solidFill>
                  <a:srgbClr val="1F497D"/>
                </a:solidFill>
                <a:latin typeface="Arial"/>
                <a:cs typeface="Arial"/>
              </a:rPr>
              <a:t>(2014-2018 ENROLLED)</a:t>
            </a:r>
            <a:endParaRPr lang="en-US" sz="3600" dirty="0">
              <a:solidFill>
                <a:srgbClr val="1F497D"/>
              </a:solidFill>
            </a:endParaRPr>
          </a:p>
        </p:txBody>
      </p:sp>
      <p:pic>
        <p:nvPicPr>
          <p:cNvPr id="3" name="Picture 2"/>
          <p:cNvPicPr>
            <a:picLocks noChangeAspect="1"/>
          </p:cNvPicPr>
          <p:nvPr/>
        </p:nvPicPr>
        <p:blipFill>
          <a:blip r:embed="rId3"/>
          <a:stretch>
            <a:fillRect/>
          </a:stretch>
        </p:blipFill>
        <p:spPr>
          <a:xfrm>
            <a:off x="343473" y="1360467"/>
            <a:ext cx="8559952" cy="4541569"/>
          </a:xfrm>
          <a:prstGeom prst="rect">
            <a:avLst/>
          </a:prstGeom>
        </p:spPr>
      </p:pic>
    </p:spTree>
    <p:extLst>
      <p:ext uri="{BB962C8B-B14F-4D97-AF65-F5344CB8AC3E}">
        <p14:creationId xmlns:p14="http://schemas.microsoft.com/office/powerpoint/2010/main" val="3846479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0355" y="380010"/>
            <a:ext cx="7951755" cy="5599019"/>
          </a:xfrm>
          <a:prstGeom prst="rect">
            <a:avLst/>
          </a:prstGeom>
        </p:spPr>
      </p:pic>
    </p:spTree>
    <p:extLst>
      <p:ext uri="{BB962C8B-B14F-4D97-AF65-F5344CB8AC3E}">
        <p14:creationId xmlns:p14="http://schemas.microsoft.com/office/powerpoint/2010/main" val="3019409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OPPORTUNITIES</a:t>
            </a:r>
            <a:endParaRPr lang="en-US" sz="3600" dirty="0">
              <a:solidFill>
                <a:srgbClr val="1F497D"/>
              </a:solidFill>
            </a:endParaRPr>
          </a:p>
        </p:txBody>
      </p:sp>
      <p:sp>
        <p:nvSpPr>
          <p:cNvPr id="3" name="Content Placeholder 2"/>
          <p:cNvSpPr>
            <a:spLocks noGrp="1"/>
          </p:cNvSpPr>
          <p:nvPr>
            <p:ph idx="1"/>
          </p:nvPr>
        </p:nvSpPr>
        <p:spPr>
          <a:xfrm>
            <a:off x="457200" y="1240972"/>
            <a:ext cx="8229600" cy="4885192"/>
          </a:xfrm>
        </p:spPr>
        <p:txBody>
          <a:bodyPr>
            <a:normAutofit fontScale="70000" lnSpcReduction="20000"/>
          </a:bodyPr>
          <a:lstStyle/>
          <a:p>
            <a:pPr marL="0" indent="0" algn="ctr">
              <a:buNone/>
            </a:pPr>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Expand recruitment in Kansas.</a:t>
            </a:r>
          </a:p>
          <a:p>
            <a:r>
              <a:rPr lang="en-US" dirty="0" smtClean="0">
                <a:latin typeface="Arial" panose="020B0604020202020204" pitchFamily="34" charset="0"/>
                <a:cs typeface="Arial" panose="020B0604020202020204" pitchFamily="34" charset="0"/>
              </a:rPr>
              <a:t>Expand recruitment in the Heartland states.</a:t>
            </a:r>
          </a:p>
          <a:p>
            <a:r>
              <a:rPr lang="en-US" dirty="0" smtClean="0">
                <a:latin typeface="Arial" panose="020B0604020202020204" pitchFamily="34" charset="0"/>
                <a:cs typeface="Arial" panose="020B0604020202020204" pitchFamily="34" charset="0"/>
              </a:rPr>
              <a:t>Expand recruitment of underrepresented minority students.</a:t>
            </a:r>
          </a:p>
          <a:p>
            <a:r>
              <a:rPr lang="en-US" dirty="0" smtClean="0">
                <a:latin typeface="Arial" panose="020B0604020202020204" pitchFamily="34" charset="0"/>
                <a:cs typeface="Arial" panose="020B0604020202020204" pitchFamily="34" charset="0"/>
              </a:rPr>
              <a:t>Increase the number of high school visits and college fairs attended.</a:t>
            </a:r>
          </a:p>
          <a:p>
            <a:r>
              <a:rPr lang="en-US" dirty="0" smtClean="0">
                <a:latin typeface="Arial" panose="020B0604020202020204" pitchFamily="34" charset="0"/>
                <a:cs typeface="Arial" panose="020B0604020202020204" pitchFamily="34" charset="0"/>
              </a:rPr>
              <a:t>Increase the number of visit days offered by the Welcome Center.</a:t>
            </a:r>
          </a:p>
          <a:p>
            <a:r>
              <a:rPr lang="en-US" dirty="0" smtClean="0">
                <a:latin typeface="Arial" panose="020B0604020202020204" pitchFamily="34" charset="0"/>
                <a:cs typeface="Arial" panose="020B0604020202020204" pitchFamily="34" charset="0"/>
              </a:rPr>
              <a:t>Increase group visit opportunities and “in-school” opportunities for our K-12 partners in KCMO, KCK, Shawnee Mission, private schools, and other partners.</a:t>
            </a:r>
          </a:p>
          <a:p>
            <a:r>
              <a:rPr lang="en-US" dirty="0" smtClean="0">
                <a:latin typeface="Arial" panose="020B0604020202020204" pitchFamily="34" charset="0"/>
                <a:cs typeface="Arial" panose="020B0604020202020204" pitchFamily="34" charset="0"/>
              </a:rPr>
              <a:t>Streamline campus-wide activities with a focus on recruitment to UMKC.</a:t>
            </a:r>
          </a:p>
        </p:txBody>
      </p:sp>
    </p:spTree>
    <p:extLst>
      <p:ext uri="{BB962C8B-B14F-4D97-AF65-F5344CB8AC3E}">
        <p14:creationId xmlns:p14="http://schemas.microsoft.com/office/powerpoint/2010/main" val="2099318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INSTITUTIONAL COMPARISONS</a:t>
            </a:r>
            <a:endParaRPr lang="en-US" sz="3600" dirty="0">
              <a:solidFill>
                <a:srgbClr val="1F497D"/>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06167177"/>
              </p:ext>
            </p:extLst>
          </p:nvPr>
        </p:nvGraphicFramePr>
        <p:xfrm>
          <a:off x="301752" y="1723571"/>
          <a:ext cx="8443353" cy="3474720"/>
        </p:xfrm>
        <a:graphic>
          <a:graphicData uri="http://schemas.openxmlformats.org/drawingml/2006/table">
            <a:tbl>
              <a:tblPr firstRow="1" bandRow="1">
                <a:tableStyleId>{5C22544A-7EE6-4342-B048-85BDC9FD1C3A}</a:tableStyleId>
              </a:tblPr>
              <a:tblGrid>
                <a:gridCol w="1761316">
                  <a:extLst>
                    <a:ext uri="{9D8B030D-6E8A-4147-A177-3AD203B41FA5}">
                      <a16:colId xmlns:a16="http://schemas.microsoft.com/office/drawing/2014/main" val="3414200956"/>
                    </a:ext>
                  </a:extLst>
                </a:gridCol>
                <a:gridCol w="1575649">
                  <a:extLst>
                    <a:ext uri="{9D8B030D-6E8A-4147-A177-3AD203B41FA5}">
                      <a16:colId xmlns:a16="http://schemas.microsoft.com/office/drawing/2014/main" val="3003940723"/>
                    </a:ext>
                  </a:extLst>
                </a:gridCol>
                <a:gridCol w="1733797">
                  <a:extLst>
                    <a:ext uri="{9D8B030D-6E8A-4147-A177-3AD203B41FA5}">
                      <a16:colId xmlns:a16="http://schemas.microsoft.com/office/drawing/2014/main" val="2330522932"/>
                    </a:ext>
                  </a:extLst>
                </a:gridCol>
                <a:gridCol w="1692234">
                  <a:extLst>
                    <a:ext uri="{9D8B030D-6E8A-4147-A177-3AD203B41FA5}">
                      <a16:colId xmlns:a16="http://schemas.microsoft.com/office/drawing/2014/main" val="1119877622"/>
                    </a:ext>
                  </a:extLst>
                </a:gridCol>
                <a:gridCol w="1680357">
                  <a:extLst>
                    <a:ext uri="{9D8B030D-6E8A-4147-A177-3AD203B41FA5}">
                      <a16:colId xmlns:a16="http://schemas.microsoft.com/office/drawing/2014/main" val="3375244337"/>
                    </a:ext>
                  </a:extLst>
                </a:gridCol>
              </a:tblGrid>
              <a:tr h="370840">
                <a:tc>
                  <a:txBody>
                    <a:bodyPr/>
                    <a:lstStyle/>
                    <a:p>
                      <a:pPr algn="ctr"/>
                      <a:r>
                        <a:rPr lang="en-US" dirty="0" smtClean="0"/>
                        <a:t>PEER</a:t>
                      </a:r>
                      <a:r>
                        <a:rPr lang="en-US" baseline="0" dirty="0" smtClean="0"/>
                        <a:t> TYPE</a:t>
                      </a:r>
                      <a:endParaRPr lang="en-US" dirty="0"/>
                    </a:p>
                  </a:txBody>
                  <a:tcPr/>
                </a:tc>
                <a:tc>
                  <a:txBody>
                    <a:bodyPr/>
                    <a:lstStyle/>
                    <a:p>
                      <a:pPr algn="ctr"/>
                      <a:r>
                        <a:rPr lang="en-US" dirty="0" smtClean="0"/>
                        <a:t>AVERAGE</a:t>
                      </a:r>
                      <a:r>
                        <a:rPr lang="en-US" baseline="0" dirty="0" smtClean="0"/>
                        <a:t> # OF RECRUITMENT STAFF</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aseline="0" dirty="0" smtClean="0"/>
                        <a:t>RANGE OF RECRUITMENT STAFF</a:t>
                      </a:r>
                      <a:endParaRPr lang="en-US" dirty="0" smtClean="0"/>
                    </a:p>
                    <a:p>
                      <a:pPr algn="ctr"/>
                      <a:endParaRPr lang="en-US" dirty="0"/>
                    </a:p>
                  </a:txBody>
                  <a:tcPr/>
                </a:tc>
                <a:tc>
                  <a:txBody>
                    <a:bodyPr/>
                    <a:lstStyle/>
                    <a:p>
                      <a:pPr algn="ctr"/>
                      <a:r>
                        <a:rPr lang="en-US" dirty="0" smtClean="0"/>
                        <a:t>AVERAGE # OF </a:t>
                      </a:r>
                    </a:p>
                    <a:p>
                      <a:pPr algn="ctr"/>
                      <a:r>
                        <a:rPr lang="en-US" dirty="0" smtClean="0"/>
                        <a:t>ADMISSIONS COUNSELORS</a:t>
                      </a:r>
                      <a:endParaRPr lang="en-US" dirty="0"/>
                    </a:p>
                  </a:txBody>
                  <a:tcPr/>
                </a:tc>
                <a:tc>
                  <a:txBody>
                    <a:bodyPr/>
                    <a:lstStyle/>
                    <a:p>
                      <a:pPr algn="ctr"/>
                      <a:r>
                        <a:rPr lang="en-US" dirty="0" smtClean="0"/>
                        <a:t>RANGE OF</a:t>
                      </a:r>
                      <a:r>
                        <a:rPr lang="en-US" baseline="0" dirty="0" smtClean="0"/>
                        <a:t> ADMISSIONS COUNSELORS</a:t>
                      </a:r>
                      <a:endParaRPr lang="en-US" dirty="0"/>
                    </a:p>
                  </a:txBody>
                  <a:tcPr/>
                </a:tc>
                <a:extLst>
                  <a:ext uri="{0D108BD9-81ED-4DB2-BD59-A6C34878D82A}">
                    <a16:rowId xmlns:a16="http://schemas.microsoft.com/office/drawing/2014/main" val="1178952301"/>
                  </a:ext>
                </a:extLst>
              </a:tr>
              <a:tr h="370840">
                <a:tc>
                  <a:txBody>
                    <a:bodyPr/>
                    <a:lstStyle/>
                    <a:p>
                      <a:r>
                        <a:rPr lang="en-US" sz="2400" b="1" dirty="0" smtClean="0"/>
                        <a:t>UMKC</a:t>
                      </a:r>
                      <a:endParaRPr lang="en-US" sz="2400" b="1" dirty="0"/>
                    </a:p>
                  </a:txBody>
                  <a:tcPr/>
                </a:tc>
                <a:tc>
                  <a:txBody>
                    <a:bodyPr/>
                    <a:lstStyle/>
                    <a:p>
                      <a:pPr algn="ctr"/>
                      <a:r>
                        <a:rPr lang="en-US" sz="2400" b="1" dirty="0" smtClean="0"/>
                        <a:t>8</a:t>
                      </a:r>
                      <a:endParaRPr lang="en-US" sz="2400" b="1" dirty="0"/>
                    </a:p>
                  </a:txBody>
                  <a:tcPr/>
                </a:tc>
                <a:tc>
                  <a:txBody>
                    <a:bodyPr/>
                    <a:lstStyle/>
                    <a:p>
                      <a:pPr algn="ctr"/>
                      <a:endParaRPr lang="en-US" sz="2400" b="1" dirty="0"/>
                    </a:p>
                  </a:txBody>
                  <a:tcPr/>
                </a:tc>
                <a:tc>
                  <a:txBody>
                    <a:bodyPr/>
                    <a:lstStyle/>
                    <a:p>
                      <a:pPr algn="ctr"/>
                      <a:r>
                        <a:rPr lang="en-US" sz="2400" b="1" dirty="0" smtClean="0"/>
                        <a:t>6</a:t>
                      </a:r>
                      <a:endParaRPr lang="en-US" sz="2400" b="1" dirty="0"/>
                    </a:p>
                  </a:txBody>
                  <a:tcPr/>
                </a:tc>
                <a:tc>
                  <a:txBody>
                    <a:bodyPr/>
                    <a:lstStyle/>
                    <a:p>
                      <a:pPr algn="ctr"/>
                      <a:endParaRPr lang="en-US" sz="2400" dirty="0"/>
                    </a:p>
                  </a:txBody>
                  <a:tcPr/>
                </a:tc>
                <a:extLst>
                  <a:ext uri="{0D108BD9-81ED-4DB2-BD59-A6C34878D82A}">
                    <a16:rowId xmlns:a16="http://schemas.microsoft.com/office/drawing/2014/main" val="1609297923"/>
                  </a:ext>
                </a:extLst>
              </a:tr>
              <a:tr h="370840">
                <a:tc>
                  <a:txBody>
                    <a:bodyPr/>
                    <a:lstStyle/>
                    <a:p>
                      <a:r>
                        <a:rPr lang="en-US" sz="2400" dirty="0" smtClean="0"/>
                        <a:t>Aspirational</a:t>
                      </a:r>
                      <a:endParaRPr lang="en-US" sz="2400" dirty="0"/>
                    </a:p>
                  </a:txBody>
                  <a:tcPr/>
                </a:tc>
                <a:tc>
                  <a:txBody>
                    <a:bodyPr/>
                    <a:lstStyle/>
                    <a:p>
                      <a:pPr algn="ctr"/>
                      <a:r>
                        <a:rPr lang="en-US" sz="2400" dirty="0" smtClean="0"/>
                        <a:t>24</a:t>
                      </a:r>
                      <a:endParaRPr lang="en-US" sz="2400" dirty="0"/>
                    </a:p>
                  </a:txBody>
                  <a:tcPr/>
                </a:tc>
                <a:tc>
                  <a:txBody>
                    <a:bodyPr/>
                    <a:lstStyle/>
                    <a:p>
                      <a:pPr algn="ctr"/>
                      <a:r>
                        <a:rPr lang="en-US" sz="2400" dirty="0" smtClean="0"/>
                        <a:t>16 - 41</a:t>
                      </a:r>
                      <a:endParaRPr lang="en-US" sz="2400" dirty="0"/>
                    </a:p>
                  </a:txBody>
                  <a:tcPr/>
                </a:tc>
                <a:tc>
                  <a:txBody>
                    <a:bodyPr/>
                    <a:lstStyle/>
                    <a:p>
                      <a:pPr algn="ctr"/>
                      <a:r>
                        <a:rPr lang="en-US" sz="2400" dirty="0" smtClean="0"/>
                        <a:t>15</a:t>
                      </a:r>
                      <a:endParaRPr lang="en-US" sz="2400" dirty="0"/>
                    </a:p>
                  </a:txBody>
                  <a:tcPr/>
                </a:tc>
                <a:tc>
                  <a:txBody>
                    <a:bodyPr/>
                    <a:lstStyle/>
                    <a:p>
                      <a:pPr algn="ctr"/>
                      <a:r>
                        <a:rPr lang="en-US" sz="2400" dirty="0" smtClean="0"/>
                        <a:t>11 - 20</a:t>
                      </a:r>
                      <a:endParaRPr lang="en-US" sz="2400" dirty="0"/>
                    </a:p>
                  </a:txBody>
                  <a:tcPr/>
                </a:tc>
                <a:extLst>
                  <a:ext uri="{0D108BD9-81ED-4DB2-BD59-A6C34878D82A}">
                    <a16:rowId xmlns:a16="http://schemas.microsoft.com/office/drawing/2014/main" val="940463585"/>
                  </a:ext>
                </a:extLst>
              </a:tr>
              <a:tr h="370840">
                <a:tc>
                  <a:txBody>
                    <a:bodyPr/>
                    <a:lstStyle/>
                    <a:p>
                      <a:r>
                        <a:rPr lang="en-US" sz="2400" dirty="0" smtClean="0"/>
                        <a:t>Operational</a:t>
                      </a:r>
                      <a:endParaRPr lang="en-US" sz="2400" dirty="0"/>
                    </a:p>
                  </a:txBody>
                  <a:tcPr/>
                </a:tc>
                <a:tc>
                  <a:txBody>
                    <a:bodyPr/>
                    <a:lstStyle/>
                    <a:p>
                      <a:pPr algn="ctr"/>
                      <a:r>
                        <a:rPr lang="en-US" sz="2400" dirty="0" smtClean="0"/>
                        <a:t>22</a:t>
                      </a:r>
                      <a:endParaRPr lang="en-US" sz="2400" dirty="0"/>
                    </a:p>
                  </a:txBody>
                  <a:tcPr/>
                </a:tc>
                <a:tc>
                  <a:txBody>
                    <a:bodyPr/>
                    <a:lstStyle/>
                    <a:p>
                      <a:pPr algn="ctr"/>
                      <a:r>
                        <a:rPr lang="en-US" sz="2400" dirty="0" smtClean="0"/>
                        <a:t>17 - 28</a:t>
                      </a:r>
                      <a:endParaRPr lang="en-US" sz="2400" dirty="0"/>
                    </a:p>
                  </a:txBody>
                  <a:tcPr/>
                </a:tc>
                <a:tc>
                  <a:txBody>
                    <a:bodyPr/>
                    <a:lstStyle/>
                    <a:p>
                      <a:pPr algn="ctr"/>
                      <a:r>
                        <a:rPr lang="en-US" sz="2400" dirty="0" smtClean="0"/>
                        <a:t>14</a:t>
                      </a:r>
                      <a:endParaRPr lang="en-US" sz="2400" dirty="0"/>
                    </a:p>
                  </a:txBody>
                  <a:tcPr/>
                </a:tc>
                <a:tc>
                  <a:txBody>
                    <a:bodyPr/>
                    <a:lstStyle/>
                    <a:p>
                      <a:pPr algn="ctr"/>
                      <a:r>
                        <a:rPr lang="en-US" sz="2400" dirty="0" smtClean="0"/>
                        <a:t>10 -16</a:t>
                      </a:r>
                      <a:endParaRPr lang="en-US" sz="2400" dirty="0"/>
                    </a:p>
                  </a:txBody>
                  <a:tcPr/>
                </a:tc>
                <a:extLst>
                  <a:ext uri="{0D108BD9-81ED-4DB2-BD59-A6C34878D82A}">
                    <a16:rowId xmlns:a16="http://schemas.microsoft.com/office/drawing/2014/main" val="585124096"/>
                  </a:ext>
                </a:extLst>
              </a:tr>
              <a:tr h="185420">
                <a:tc>
                  <a:txBody>
                    <a:bodyPr/>
                    <a:lstStyle/>
                    <a:p>
                      <a:r>
                        <a:rPr lang="en-US" sz="2400" dirty="0" smtClean="0"/>
                        <a:t>UM</a:t>
                      </a:r>
                      <a:r>
                        <a:rPr lang="en-US" sz="2400" baseline="0" dirty="0" smtClean="0"/>
                        <a:t> System</a:t>
                      </a:r>
                      <a:endParaRPr lang="en-US" sz="2400" dirty="0"/>
                    </a:p>
                  </a:txBody>
                  <a:tcPr/>
                </a:tc>
                <a:tc>
                  <a:txBody>
                    <a:bodyPr/>
                    <a:lstStyle/>
                    <a:p>
                      <a:pPr algn="ctr"/>
                      <a:r>
                        <a:rPr lang="en-US" sz="2400" dirty="0" smtClean="0"/>
                        <a:t>22</a:t>
                      </a:r>
                      <a:endParaRPr lang="en-US" sz="2400" dirty="0"/>
                    </a:p>
                  </a:txBody>
                  <a:tcPr/>
                </a:tc>
                <a:tc>
                  <a:txBody>
                    <a:bodyPr/>
                    <a:lstStyle/>
                    <a:p>
                      <a:pPr algn="ctr"/>
                      <a:r>
                        <a:rPr lang="en-US" sz="2400" dirty="0" smtClean="0"/>
                        <a:t>18 - 27</a:t>
                      </a:r>
                      <a:endParaRPr lang="en-US" sz="2400" dirty="0"/>
                    </a:p>
                  </a:txBody>
                  <a:tcPr/>
                </a:tc>
                <a:tc>
                  <a:txBody>
                    <a:bodyPr/>
                    <a:lstStyle/>
                    <a:p>
                      <a:pPr algn="ctr"/>
                      <a:r>
                        <a:rPr lang="en-US" sz="2400" dirty="0" smtClean="0"/>
                        <a:t>13</a:t>
                      </a:r>
                      <a:endParaRPr lang="en-US" sz="2400" dirty="0"/>
                    </a:p>
                  </a:txBody>
                  <a:tcPr/>
                </a:tc>
                <a:tc>
                  <a:txBody>
                    <a:bodyPr/>
                    <a:lstStyle/>
                    <a:p>
                      <a:pPr algn="ctr"/>
                      <a:r>
                        <a:rPr lang="en-US" sz="2400" dirty="0" smtClean="0"/>
                        <a:t>6 - 23</a:t>
                      </a:r>
                      <a:endParaRPr lang="en-US" sz="2400" dirty="0"/>
                    </a:p>
                  </a:txBody>
                  <a:tcPr/>
                </a:tc>
                <a:extLst>
                  <a:ext uri="{0D108BD9-81ED-4DB2-BD59-A6C34878D82A}">
                    <a16:rowId xmlns:a16="http://schemas.microsoft.com/office/drawing/2014/main" val="1407028688"/>
                  </a:ext>
                </a:extLst>
              </a:tr>
              <a:tr h="185420">
                <a:tc>
                  <a:txBody>
                    <a:bodyPr/>
                    <a:lstStyle/>
                    <a:p>
                      <a:r>
                        <a:rPr lang="en-US" sz="2400" dirty="0" smtClean="0"/>
                        <a:t>Regional</a:t>
                      </a:r>
                      <a:endParaRPr lang="en-US" sz="2400" dirty="0"/>
                    </a:p>
                  </a:txBody>
                  <a:tcPr/>
                </a:tc>
                <a:tc>
                  <a:txBody>
                    <a:bodyPr/>
                    <a:lstStyle/>
                    <a:p>
                      <a:pPr algn="ctr"/>
                      <a:r>
                        <a:rPr lang="en-US" sz="2400" dirty="0" smtClean="0"/>
                        <a:t>20</a:t>
                      </a:r>
                      <a:endParaRPr lang="en-US" sz="2400" dirty="0"/>
                    </a:p>
                  </a:txBody>
                  <a:tcPr/>
                </a:tc>
                <a:tc>
                  <a:txBody>
                    <a:bodyPr/>
                    <a:lstStyle/>
                    <a:p>
                      <a:pPr algn="ctr"/>
                      <a:r>
                        <a:rPr lang="en-US" sz="2400" dirty="0" smtClean="0"/>
                        <a:t>11 - 26</a:t>
                      </a:r>
                      <a:endParaRPr lang="en-US" sz="2400" dirty="0"/>
                    </a:p>
                  </a:txBody>
                  <a:tcPr/>
                </a:tc>
                <a:tc>
                  <a:txBody>
                    <a:bodyPr/>
                    <a:lstStyle/>
                    <a:p>
                      <a:pPr algn="ctr"/>
                      <a:r>
                        <a:rPr lang="en-US" sz="2400" dirty="0" smtClean="0"/>
                        <a:t>9</a:t>
                      </a:r>
                      <a:endParaRPr lang="en-US" sz="2400" dirty="0"/>
                    </a:p>
                  </a:txBody>
                  <a:tcPr/>
                </a:tc>
                <a:tc>
                  <a:txBody>
                    <a:bodyPr/>
                    <a:lstStyle/>
                    <a:p>
                      <a:pPr algn="ctr"/>
                      <a:r>
                        <a:rPr lang="en-US" sz="2400" dirty="0" smtClean="0"/>
                        <a:t>6 - 17</a:t>
                      </a:r>
                      <a:endParaRPr lang="en-US" sz="2400" dirty="0"/>
                    </a:p>
                  </a:txBody>
                  <a:tcPr/>
                </a:tc>
                <a:extLst>
                  <a:ext uri="{0D108BD9-81ED-4DB2-BD59-A6C34878D82A}">
                    <a16:rowId xmlns:a16="http://schemas.microsoft.com/office/drawing/2014/main" val="294455018"/>
                  </a:ext>
                </a:extLst>
              </a:tr>
            </a:tbl>
          </a:graphicData>
        </a:graphic>
      </p:graphicFrame>
    </p:spTree>
    <p:extLst>
      <p:ext uri="{BB962C8B-B14F-4D97-AF65-F5344CB8AC3E}">
        <p14:creationId xmlns:p14="http://schemas.microsoft.com/office/powerpoint/2010/main" val="87587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UMKC STRATEGIC PLAN</a:t>
            </a:r>
            <a:endParaRPr lang="en-US" sz="3600" dirty="0">
              <a:solidFill>
                <a:srgbClr val="1F497D"/>
              </a:solidFill>
            </a:endParaRPr>
          </a:p>
        </p:txBody>
      </p:sp>
      <p:sp>
        <p:nvSpPr>
          <p:cNvPr id="3" name="Content Placeholder 2"/>
          <p:cNvSpPr>
            <a:spLocks noGrp="1"/>
          </p:cNvSpPr>
          <p:nvPr>
            <p:ph idx="1"/>
          </p:nvPr>
        </p:nvSpPr>
        <p:spPr/>
        <p:txBody>
          <a:bodyPr/>
          <a:lstStyle/>
          <a:p>
            <a:pPr marL="0" indent="0" algn="ctr">
              <a:buNone/>
            </a:pPr>
            <a:r>
              <a:rPr lang="en-US" b="1" dirty="0" smtClean="0">
                <a:latin typeface="Arial" panose="020B0604020202020204" pitchFamily="34" charset="0"/>
                <a:cs typeface="Arial" panose="020B0604020202020204" pitchFamily="34" charset="0"/>
              </a:rPr>
              <a:t>STRATEGY 2</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Grow the University’s undergraduate student body by increasing the funnel (number of applications) of first-time freshman and transfer students.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623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fontScale="90000"/>
          </a:bodyPr>
          <a:lstStyle/>
          <a:p>
            <a:r>
              <a:rPr lang="en-US" sz="3600" dirty="0" smtClean="0">
                <a:solidFill>
                  <a:srgbClr val="1F497D"/>
                </a:solidFill>
                <a:latin typeface="Arial"/>
                <a:cs typeface="Arial"/>
              </a:rPr>
              <a:t>TRADITIONAL RECRUITMENT FUNNEL</a:t>
            </a:r>
            <a:endParaRPr lang="en-US" sz="3600" dirty="0">
              <a:solidFill>
                <a:srgbClr val="1F497D"/>
              </a:solidFill>
            </a:endParaRPr>
          </a:p>
        </p:txBody>
      </p:sp>
      <p:pic>
        <p:nvPicPr>
          <p:cNvPr id="4" name="Picture 3"/>
          <p:cNvPicPr>
            <a:picLocks noChangeAspect="1"/>
          </p:cNvPicPr>
          <p:nvPr/>
        </p:nvPicPr>
        <p:blipFill>
          <a:blip r:embed="rId3"/>
          <a:stretch>
            <a:fillRect/>
          </a:stretch>
        </p:blipFill>
        <p:spPr>
          <a:xfrm>
            <a:off x="1931823" y="1787731"/>
            <a:ext cx="5316929" cy="3819930"/>
          </a:xfrm>
          <a:prstGeom prst="rect">
            <a:avLst/>
          </a:prstGeom>
        </p:spPr>
      </p:pic>
    </p:spTree>
    <p:extLst>
      <p:ext uri="{BB962C8B-B14F-4D97-AF65-F5344CB8AC3E}">
        <p14:creationId xmlns:p14="http://schemas.microsoft.com/office/powerpoint/2010/main" val="2295864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RECRUITMENT FUNNEL</a:t>
            </a:r>
            <a:endParaRPr lang="en-US" sz="3600" dirty="0">
              <a:solidFill>
                <a:srgbClr val="1F497D"/>
              </a:solidFill>
            </a:endParaRPr>
          </a:p>
        </p:txBody>
      </p:sp>
      <p:pic>
        <p:nvPicPr>
          <p:cNvPr id="5" name="Picture 4"/>
          <p:cNvPicPr>
            <a:picLocks noChangeAspect="1"/>
          </p:cNvPicPr>
          <p:nvPr/>
        </p:nvPicPr>
        <p:blipFill>
          <a:blip r:embed="rId3"/>
          <a:stretch>
            <a:fillRect/>
          </a:stretch>
        </p:blipFill>
        <p:spPr>
          <a:xfrm>
            <a:off x="994600" y="1757857"/>
            <a:ext cx="7191375" cy="3876675"/>
          </a:xfrm>
          <a:prstGeom prst="rect">
            <a:avLst/>
          </a:prstGeom>
        </p:spPr>
      </p:pic>
      <p:sp>
        <p:nvSpPr>
          <p:cNvPr id="6" name="TextBox 5"/>
          <p:cNvSpPr txBox="1"/>
          <p:nvPr/>
        </p:nvSpPr>
        <p:spPr>
          <a:xfrm>
            <a:off x="5866410" y="5700156"/>
            <a:ext cx="3012414" cy="307777"/>
          </a:xfrm>
          <a:prstGeom prst="rect">
            <a:avLst/>
          </a:prstGeom>
          <a:noFill/>
        </p:spPr>
        <p:txBody>
          <a:bodyPr wrap="square" rtlCol="0">
            <a:spAutoFit/>
          </a:bodyPr>
          <a:lstStyle/>
          <a:p>
            <a:r>
              <a:rPr lang="en-US" sz="1400" dirty="0" smtClean="0"/>
              <a:t>AACRAO Admissions Funnel, May 2018</a:t>
            </a:r>
            <a:endParaRPr lang="en-US" sz="1400" dirty="0"/>
          </a:p>
        </p:txBody>
      </p:sp>
    </p:spTree>
    <p:extLst>
      <p:ext uri="{BB962C8B-B14F-4D97-AF65-F5344CB8AC3E}">
        <p14:creationId xmlns:p14="http://schemas.microsoft.com/office/powerpoint/2010/main" val="2040855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5808" y="2517611"/>
            <a:ext cx="8577072" cy="1143000"/>
          </a:xfrm>
        </p:spPr>
        <p:txBody>
          <a:bodyPr>
            <a:normAutofit fontScale="90000"/>
          </a:bodyPr>
          <a:lstStyle/>
          <a:p>
            <a:r>
              <a:rPr lang="en-US" sz="3600" dirty="0" smtClean="0">
                <a:solidFill>
                  <a:srgbClr val="1F497D"/>
                </a:solidFill>
                <a:latin typeface="Arial"/>
                <a:cs typeface="Arial"/>
              </a:rPr>
              <a:t>AACRAO FEEDBACK AND RECOMMENDATIONS</a:t>
            </a:r>
            <a:endParaRPr lang="en-US" sz="3600" dirty="0">
              <a:solidFill>
                <a:srgbClr val="1F497D"/>
              </a:solidFill>
            </a:endParaRPr>
          </a:p>
        </p:txBody>
      </p:sp>
    </p:spTree>
    <p:extLst>
      <p:ext uri="{BB962C8B-B14F-4D97-AF65-F5344CB8AC3E}">
        <p14:creationId xmlns:p14="http://schemas.microsoft.com/office/powerpoint/2010/main" val="4210781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CURRENT STATUS</a:t>
            </a:r>
            <a:endParaRPr lang="en-US" sz="3600" dirty="0">
              <a:solidFill>
                <a:srgbClr val="1F497D"/>
              </a:solidFill>
            </a:endParaRPr>
          </a:p>
        </p:txBody>
      </p:sp>
      <p:sp>
        <p:nvSpPr>
          <p:cNvPr id="3" name="Content Placeholder 2"/>
          <p:cNvSpPr>
            <a:spLocks noGrp="1"/>
          </p:cNvSpPr>
          <p:nvPr>
            <p:ph idx="1"/>
          </p:nvPr>
        </p:nvSpPr>
        <p:spPr>
          <a:xfrm>
            <a:off x="475488" y="1417638"/>
            <a:ext cx="8229600" cy="4525963"/>
          </a:xfrm>
        </p:spPr>
        <p:txBody>
          <a:bodyPr>
            <a:normAutofit fontScale="85000" lnSpcReduction="10000"/>
          </a:bodyPr>
          <a:lstStyle/>
          <a:p>
            <a:pPr marL="0" indent="0" algn="ctr">
              <a:buNone/>
            </a:pPr>
            <a:endParaRPr lang="en-US" sz="14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Need work in all areas of the funnel.</a:t>
            </a:r>
          </a:p>
          <a:p>
            <a:r>
              <a:rPr lang="en-US" dirty="0" smtClean="0">
                <a:latin typeface="Arial" panose="020B0604020202020204" pitchFamily="34" charset="0"/>
                <a:cs typeface="Arial" panose="020B0604020202020204" pitchFamily="34" charset="0"/>
              </a:rPr>
              <a:t>Name buys:  UMKC purchased sophomore names in February 2018, and junior and senior names in October 2018 and December 2018.</a:t>
            </a:r>
          </a:p>
          <a:p>
            <a:r>
              <a:rPr lang="en-US" dirty="0" smtClean="0">
                <a:latin typeface="Arial" panose="020B0604020202020204" pitchFamily="34" charset="0"/>
                <a:cs typeface="Arial" panose="020B0604020202020204" pitchFamily="34" charset="0"/>
              </a:rPr>
              <a:t>There is now a communication plan in place for name buy students (prospects).  The goal of that plan is to convert prospects to inquiries.</a:t>
            </a:r>
          </a:p>
          <a:p>
            <a:r>
              <a:rPr lang="en-US" dirty="0" smtClean="0">
                <a:latin typeface="Arial" panose="020B0604020202020204" pitchFamily="34" charset="0"/>
                <a:cs typeface="Arial" panose="020B0604020202020204" pitchFamily="34" charset="0"/>
              </a:rPr>
              <a:t>Transfer student/community college visits streamlined through the Office of Admissions.</a:t>
            </a:r>
          </a:p>
        </p:txBody>
      </p:sp>
    </p:spTree>
    <p:extLst>
      <p:ext uri="{BB962C8B-B14F-4D97-AF65-F5344CB8AC3E}">
        <p14:creationId xmlns:p14="http://schemas.microsoft.com/office/powerpoint/2010/main" val="1295495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CURRENT STATUS</a:t>
            </a:r>
            <a:endParaRPr lang="en-US" sz="3600" dirty="0">
              <a:solidFill>
                <a:srgbClr val="1F497D"/>
              </a:solidFill>
            </a:endParaRPr>
          </a:p>
        </p:txBody>
      </p:sp>
      <p:sp>
        <p:nvSpPr>
          <p:cNvPr id="3" name="Content Placeholder 2"/>
          <p:cNvSpPr>
            <a:spLocks noGrp="1"/>
          </p:cNvSpPr>
          <p:nvPr>
            <p:ph idx="1"/>
          </p:nvPr>
        </p:nvSpPr>
        <p:spPr>
          <a:xfrm>
            <a:off x="457200" y="1303317"/>
            <a:ext cx="8229600" cy="4525963"/>
          </a:xfrm>
        </p:spPr>
        <p:txBody>
          <a:bodyPr>
            <a:normAutofit/>
          </a:bodyPr>
          <a:lstStyle/>
          <a:p>
            <a:pPr marL="0" indent="0" algn="ctr">
              <a:buNone/>
            </a:pPr>
            <a:endParaRPr lang="en-US" sz="1400" b="1"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Communication </a:t>
            </a:r>
            <a:r>
              <a:rPr lang="en-US" dirty="0" smtClean="0">
                <a:latin typeface="Arial" panose="020B0604020202020204" pitchFamily="34" charset="0"/>
                <a:cs typeface="Arial" panose="020B0604020202020204" pitchFamily="34" charset="0"/>
              </a:rPr>
              <a:t>plans </a:t>
            </a:r>
            <a:r>
              <a:rPr lang="en-US" dirty="0">
                <a:latin typeface="Arial" panose="020B0604020202020204" pitchFamily="34" charset="0"/>
                <a:cs typeface="Arial" panose="020B0604020202020204" pitchFamily="34" charset="0"/>
              </a:rPr>
              <a:t>under continuous development.  New plans for:</a:t>
            </a:r>
          </a:p>
          <a:p>
            <a:pPr lvl="1"/>
            <a:r>
              <a:rPr lang="en-US" dirty="0">
                <a:latin typeface="Arial" panose="020B0604020202020204" pitchFamily="34" charset="0"/>
                <a:cs typeface="Arial" panose="020B0604020202020204" pitchFamily="34" charset="0"/>
              </a:rPr>
              <a:t>Prospects</a:t>
            </a:r>
          </a:p>
          <a:p>
            <a:pPr lvl="1"/>
            <a:r>
              <a:rPr lang="en-US" dirty="0">
                <a:latin typeface="Arial" panose="020B0604020202020204" pitchFamily="34" charset="0"/>
                <a:cs typeface="Arial" panose="020B0604020202020204" pitchFamily="34" charset="0"/>
              </a:rPr>
              <a:t>Sophomore inquiries</a:t>
            </a:r>
          </a:p>
          <a:p>
            <a:pPr lvl="1"/>
            <a:r>
              <a:rPr lang="en-US" dirty="0">
                <a:latin typeface="Arial" panose="020B0604020202020204" pitchFamily="34" charset="0"/>
                <a:cs typeface="Arial" panose="020B0604020202020204" pitchFamily="34" charset="0"/>
              </a:rPr>
              <a:t>Junior inquiries</a:t>
            </a:r>
          </a:p>
          <a:p>
            <a:pPr lvl="1"/>
            <a:r>
              <a:rPr lang="en-US" dirty="0">
                <a:latin typeface="Arial" panose="020B0604020202020204" pitchFamily="34" charset="0"/>
                <a:cs typeface="Arial" panose="020B0604020202020204" pitchFamily="34" charset="0"/>
              </a:rPr>
              <a:t>Senior inquiries</a:t>
            </a:r>
          </a:p>
          <a:p>
            <a:pPr lvl="1"/>
            <a:r>
              <a:rPr lang="en-US" dirty="0">
                <a:latin typeface="Arial" panose="020B0604020202020204" pitchFamily="34" charset="0"/>
                <a:cs typeface="Arial" panose="020B0604020202020204" pitchFamily="34" charset="0"/>
              </a:rPr>
              <a:t>Senior admits (summer melt campaign)</a:t>
            </a:r>
          </a:p>
        </p:txBody>
      </p:sp>
    </p:spTree>
    <p:extLst>
      <p:ext uri="{BB962C8B-B14F-4D97-AF65-F5344CB8AC3E}">
        <p14:creationId xmlns:p14="http://schemas.microsoft.com/office/powerpoint/2010/main" val="2581710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OPPORTUNITIES</a:t>
            </a:r>
            <a:endParaRPr lang="en-US" sz="3600" dirty="0">
              <a:solidFill>
                <a:srgbClr val="1F497D"/>
              </a:solidFill>
            </a:endParaRPr>
          </a:p>
        </p:txBody>
      </p:sp>
      <p:sp>
        <p:nvSpPr>
          <p:cNvPr id="3" name="Content Placeholder 2"/>
          <p:cNvSpPr>
            <a:spLocks noGrp="1"/>
          </p:cNvSpPr>
          <p:nvPr>
            <p:ph idx="1"/>
          </p:nvPr>
        </p:nvSpPr>
        <p:spPr>
          <a:xfrm>
            <a:off x="457200" y="1270155"/>
            <a:ext cx="8229600" cy="4796349"/>
          </a:xfrm>
        </p:spPr>
        <p:txBody>
          <a:bodyPr>
            <a:normAutofit fontScale="70000" lnSpcReduction="20000"/>
          </a:bodyPr>
          <a:lstStyle/>
          <a:p>
            <a:pPr marL="0" indent="0" algn="ctr">
              <a:buNone/>
            </a:pPr>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Academic unit and departmental communication plans.</a:t>
            </a:r>
          </a:p>
          <a:p>
            <a:r>
              <a:rPr lang="en-US" dirty="0" smtClean="0">
                <a:latin typeface="Arial" panose="020B0604020202020204" pitchFamily="34" charset="0"/>
                <a:cs typeface="Arial" panose="020B0604020202020204" pitchFamily="34" charset="0"/>
              </a:rPr>
              <a:t>Communication plans for targeted groups (e.g. underrepresented minorities, first-generation, etc.).</a:t>
            </a:r>
          </a:p>
          <a:p>
            <a:r>
              <a:rPr lang="en-US" dirty="0" smtClean="0">
                <a:latin typeface="Arial" panose="020B0604020202020204" pitchFamily="34" charset="0"/>
                <a:cs typeface="Arial" panose="020B0604020202020204" pitchFamily="34" charset="0"/>
              </a:rPr>
              <a:t>Engage faculty in student recruitment.</a:t>
            </a:r>
          </a:p>
          <a:p>
            <a:r>
              <a:rPr lang="en-US" dirty="0" smtClean="0">
                <a:latin typeface="Arial" panose="020B0604020202020204" pitchFamily="34" charset="0"/>
                <a:cs typeface="Arial" panose="020B0604020202020204" pitchFamily="34" charset="0"/>
              </a:rPr>
              <a:t>Admissions counselor territory management to increase personalized and individualized attention for students.</a:t>
            </a:r>
          </a:p>
          <a:p>
            <a:r>
              <a:rPr lang="en-US" dirty="0" smtClean="0">
                <a:latin typeface="Arial" panose="020B0604020202020204" pitchFamily="34" charset="0"/>
                <a:cs typeface="Arial" panose="020B0604020202020204" pitchFamily="34" charset="0"/>
              </a:rPr>
              <a:t>Additional visit opportunities to increase the number of students we have visiting campus.</a:t>
            </a:r>
          </a:p>
          <a:p>
            <a:pPr lvl="1"/>
            <a:r>
              <a:rPr lang="en-US" dirty="0" smtClean="0">
                <a:latin typeface="Arial" panose="020B0604020202020204" pitchFamily="34" charset="0"/>
                <a:cs typeface="Arial" panose="020B0604020202020204" pitchFamily="34" charset="0"/>
              </a:rPr>
              <a:t>The campus visit is the #1 influence on the college decision-making process.</a:t>
            </a:r>
          </a:p>
          <a:p>
            <a:r>
              <a:rPr lang="en-US" dirty="0" smtClean="0">
                <a:latin typeface="Arial" panose="020B0604020202020204" pitchFamily="34" charset="0"/>
                <a:cs typeface="Arial" panose="020B0604020202020204" pitchFamily="34" charset="0"/>
              </a:rPr>
              <a:t>Transfer student communication campaigns and visit opportunities.</a:t>
            </a:r>
          </a:p>
        </p:txBody>
      </p:sp>
    </p:spTree>
    <p:extLst>
      <p:ext uri="{BB962C8B-B14F-4D97-AF65-F5344CB8AC3E}">
        <p14:creationId xmlns:p14="http://schemas.microsoft.com/office/powerpoint/2010/main" val="3715559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UMKC STRATEGIC PLAN</a:t>
            </a:r>
            <a:endParaRPr lang="en-US" sz="3600" dirty="0">
              <a:solidFill>
                <a:srgbClr val="1F497D"/>
              </a:solidFill>
            </a:endParaRPr>
          </a:p>
        </p:txBody>
      </p:sp>
      <p:sp>
        <p:nvSpPr>
          <p:cNvPr id="3" name="Content Placeholder 2"/>
          <p:cNvSpPr>
            <a:spLocks noGrp="1"/>
          </p:cNvSpPr>
          <p:nvPr>
            <p:ph idx="1"/>
          </p:nvPr>
        </p:nvSpPr>
        <p:spPr/>
        <p:txBody>
          <a:bodyPr/>
          <a:lstStyle/>
          <a:p>
            <a:pPr marL="0" indent="0" algn="ctr">
              <a:buNone/>
            </a:pPr>
            <a:r>
              <a:rPr lang="en-US" b="1" dirty="0" smtClean="0">
                <a:latin typeface="Arial" panose="020B0604020202020204" pitchFamily="34" charset="0"/>
                <a:cs typeface="Arial" panose="020B0604020202020204" pitchFamily="34" charset="0"/>
              </a:rPr>
              <a:t>STRATEGY 3</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Increase the yield of students </a:t>
            </a:r>
          </a:p>
          <a:p>
            <a:pPr marL="0" indent="0" algn="ctr">
              <a:buNone/>
            </a:pPr>
            <a:r>
              <a:rPr lang="en-US" dirty="0" smtClean="0">
                <a:latin typeface="Arial" panose="020B0604020202020204" pitchFamily="34" charset="0"/>
                <a:cs typeface="Arial" panose="020B0604020202020204" pitchFamily="34" charset="0"/>
              </a:rPr>
              <a:t>admitted to UMKC.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10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CURRENT STATUS</a:t>
            </a:r>
            <a:endParaRPr lang="en-US" sz="3600" dirty="0">
              <a:solidFill>
                <a:srgbClr val="1F497D"/>
              </a:solidFill>
            </a:endParaRPr>
          </a:p>
        </p:txBody>
      </p:sp>
      <p:sp>
        <p:nvSpPr>
          <p:cNvPr id="3" name="Content Placeholder 2"/>
          <p:cNvSpPr>
            <a:spLocks noGrp="1"/>
          </p:cNvSpPr>
          <p:nvPr>
            <p:ph idx="1"/>
          </p:nvPr>
        </p:nvSpPr>
        <p:spPr/>
        <p:txBody>
          <a:bodyPr>
            <a:normAutofit/>
          </a:bodyPr>
          <a:lstStyle/>
          <a:p>
            <a:pPr marL="0" indent="0" algn="ctr">
              <a:buNone/>
            </a:pPr>
            <a:endParaRPr lang="en-US" sz="1400" b="1"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Experience UMKC event</a:t>
            </a:r>
          </a:p>
          <a:p>
            <a:r>
              <a:rPr lang="en-US" dirty="0">
                <a:latin typeface="Arial" panose="020B0604020202020204" pitchFamily="34" charset="0"/>
                <a:cs typeface="Arial" panose="020B0604020202020204" pitchFamily="34" charset="0"/>
              </a:rPr>
              <a:t>Email and postcard campaign</a:t>
            </a:r>
          </a:p>
          <a:p>
            <a:r>
              <a:rPr lang="en-US" dirty="0">
                <a:latin typeface="Arial" panose="020B0604020202020204" pitchFamily="34" charset="0"/>
                <a:cs typeface="Arial" panose="020B0604020202020204" pitchFamily="34" charset="0"/>
              </a:rPr>
              <a:t>Summer melt communication </a:t>
            </a:r>
            <a:r>
              <a:rPr lang="en-US" dirty="0" smtClean="0">
                <a:latin typeface="Arial" panose="020B0604020202020204" pitchFamily="34" charset="0"/>
                <a:cs typeface="Arial" panose="020B0604020202020204" pitchFamily="34" charset="0"/>
              </a:rPr>
              <a:t>campaign</a:t>
            </a:r>
          </a:p>
          <a:p>
            <a:r>
              <a:rPr lang="en-US" dirty="0" smtClean="0">
                <a:latin typeface="Arial" panose="020B0604020202020204" pitchFamily="34" charset="0"/>
                <a:cs typeface="Arial" panose="020B0604020202020204" pitchFamily="34" charset="0"/>
              </a:rPr>
              <a:t>Orientation</a:t>
            </a:r>
          </a:p>
          <a:p>
            <a:r>
              <a:rPr lang="en-US" dirty="0" err="1" smtClean="0">
                <a:latin typeface="Arial" panose="020B0604020202020204" pitchFamily="34" charset="0"/>
                <a:cs typeface="Arial" panose="020B0604020202020204" pitchFamily="34" charset="0"/>
              </a:rPr>
              <a:t>Ruffalo</a:t>
            </a:r>
            <a:r>
              <a:rPr lang="en-US" dirty="0" smtClean="0">
                <a:latin typeface="Arial" panose="020B0604020202020204" pitchFamily="34" charset="0"/>
                <a:cs typeface="Arial" panose="020B0604020202020204" pitchFamily="34" charset="0"/>
              </a:rPr>
              <a:t> Noel Levitz partnership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298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OPPORTUNITIES</a:t>
            </a:r>
            <a:endParaRPr lang="en-US" sz="3600" dirty="0">
              <a:solidFill>
                <a:srgbClr val="1F497D"/>
              </a:solidFill>
            </a:endParaRPr>
          </a:p>
        </p:txBody>
      </p:sp>
      <p:sp>
        <p:nvSpPr>
          <p:cNvPr id="3" name="Content Placeholder 2"/>
          <p:cNvSpPr>
            <a:spLocks noGrp="1"/>
          </p:cNvSpPr>
          <p:nvPr>
            <p:ph idx="1"/>
          </p:nvPr>
        </p:nvSpPr>
        <p:spPr>
          <a:xfrm>
            <a:off x="475488" y="1168256"/>
            <a:ext cx="8229600" cy="5095019"/>
          </a:xfrm>
        </p:spPr>
        <p:txBody>
          <a:bodyPr>
            <a:normAutofit fontScale="77500" lnSpcReduction="20000"/>
          </a:bodyPr>
          <a:lstStyle/>
          <a:p>
            <a:pPr marL="0" indent="0" algn="ctr">
              <a:buNone/>
            </a:pPr>
            <a:endParaRPr lang="en-US" sz="14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Academic unit and departmental engagement with admitted students.</a:t>
            </a:r>
          </a:p>
          <a:p>
            <a:r>
              <a:rPr lang="en-US" dirty="0" smtClean="0">
                <a:latin typeface="Arial" panose="020B0604020202020204" pitchFamily="34" charset="0"/>
                <a:cs typeface="Arial" panose="020B0604020202020204" pitchFamily="34" charset="0"/>
              </a:rPr>
              <a:t>Improved summer melt campaign.</a:t>
            </a:r>
          </a:p>
          <a:p>
            <a:r>
              <a:rPr lang="en-US" dirty="0" smtClean="0">
                <a:latin typeface="Arial" panose="020B0604020202020204" pitchFamily="34" charset="0"/>
                <a:cs typeface="Arial" panose="020B0604020202020204" pitchFamily="34" charset="0"/>
              </a:rPr>
              <a:t>Admissions counselor territory management to increase personalized and individualized attention for students.</a:t>
            </a:r>
          </a:p>
          <a:p>
            <a:r>
              <a:rPr lang="en-US" dirty="0" smtClean="0">
                <a:latin typeface="Arial" panose="020B0604020202020204" pitchFamily="34" charset="0"/>
                <a:cs typeface="Arial" panose="020B0604020202020204" pitchFamily="34" charset="0"/>
              </a:rPr>
              <a:t>Engage faculty in student recruitment.</a:t>
            </a:r>
          </a:p>
          <a:p>
            <a:r>
              <a:rPr lang="en-US" dirty="0" smtClean="0">
                <a:latin typeface="Arial" panose="020B0604020202020204" pitchFamily="34" charset="0"/>
                <a:cs typeface="Arial" panose="020B0604020202020204" pitchFamily="34" charset="0"/>
              </a:rPr>
              <a:t>Orientation as a recruitment/yield event.</a:t>
            </a:r>
          </a:p>
          <a:p>
            <a:pPr lvl="1"/>
            <a:r>
              <a:rPr lang="en-US" dirty="0" smtClean="0">
                <a:latin typeface="Arial" panose="020B0604020202020204" pitchFamily="34" charset="0"/>
                <a:cs typeface="Arial" panose="020B0604020202020204" pitchFamily="34" charset="0"/>
              </a:rPr>
              <a:t>Online orientation as an option.</a:t>
            </a:r>
          </a:p>
          <a:p>
            <a:r>
              <a:rPr lang="en-US" dirty="0" smtClean="0">
                <a:latin typeface="Arial" panose="020B0604020202020204" pitchFamily="34" charset="0"/>
                <a:cs typeface="Arial" panose="020B0604020202020204" pitchFamily="34" charset="0"/>
              </a:rPr>
              <a:t>Marketing for admitted students (</a:t>
            </a:r>
            <a:r>
              <a:rPr lang="en-US" dirty="0" err="1" smtClean="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yard signs, t-shirts, etc.).</a:t>
            </a:r>
          </a:p>
          <a:p>
            <a:r>
              <a:rPr lang="en-US" dirty="0" smtClean="0">
                <a:latin typeface="Arial" panose="020B0604020202020204" pitchFamily="34" charset="0"/>
                <a:cs typeface="Arial" panose="020B0604020202020204" pitchFamily="34" charset="0"/>
              </a:rPr>
              <a:t>Slate development.</a:t>
            </a:r>
          </a:p>
          <a:p>
            <a:r>
              <a:rPr lang="en-US" dirty="0" smtClean="0">
                <a:latin typeface="Arial" panose="020B0604020202020204" pitchFamily="34" charset="0"/>
                <a:cs typeface="Arial" panose="020B0604020202020204" pitchFamily="34" charset="0"/>
              </a:rPr>
              <a:t>Increased housing opportunities for students.</a:t>
            </a:r>
          </a:p>
        </p:txBody>
      </p:sp>
    </p:spTree>
    <p:extLst>
      <p:ext uri="{BB962C8B-B14F-4D97-AF65-F5344CB8AC3E}">
        <p14:creationId xmlns:p14="http://schemas.microsoft.com/office/powerpoint/2010/main" val="1817953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SLATE DEVELOPMENT</a:t>
            </a:r>
            <a:endParaRPr lang="en-US" sz="3600" dirty="0">
              <a:solidFill>
                <a:srgbClr val="1F497D"/>
              </a:solidFill>
            </a:endParaRPr>
          </a:p>
        </p:txBody>
      </p:sp>
      <p:sp>
        <p:nvSpPr>
          <p:cNvPr id="3" name="Content Placeholder 2"/>
          <p:cNvSpPr>
            <a:spLocks noGrp="1"/>
          </p:cNvSpPr>
          <p:nvPr>
            <p:ph idx="1"/>
          </p:nvPr>
        </p:nvSpPr>
        <p:spPr>
          <a:xfrm>
            <a:off x="457200" y="1154097"/>
            <a:ext cx="8229600" cy="4829453"/>
          </a:xfrm>
        </p:spPr>
        <p:txBody>
          <a:bodyPr>
            <a:normAutofit fontScale="55000" lnSpcReduction="20000"/>
          </a:bodyPr>
          <a:lstStyle/>
          <a:p>
            <a:pPr marL="0" indent="0" algn="ctr">
              <a:buNone/>
            </a:pPr>
            <a:endParaRPr lang="en-US" sz="1400" b="1" dirty="0" smtClean="0">
              <a:latin typeface="Arial" panose="020B0604020202020204" pitchFamily="34" charset="0"/>
              <a:cs typeface="Arial" panose="020B0604020202020204" pitchFamily="34" charset="0"/>
            </a:endParaRPr>
          </a:p>
          <a:p>
            <a:pPr lvl="0"/>
            <a:r>
              <a:rPr lang="en-US" sz="3600" dirty="0"/>
              <a:t>Automate admission decisions in Slate with a 48 hour </a:t>
            </a:r>
            <a:r>
              <a:rPr lang="en-US" sz="3600" dirty="0" smtClean="0"/>
              <a:t>turn-around </a:t>
            </a:r>
            <a:r>
              <a:rPr lang="en-US" sz="3600" dirty="0"/>
              <a:t>for </a:t>
            </a:r>
            <a:r>
              <a:rPr lang="en-US" sz="3600" dirty="0" smtClean="0"/>
              <a:t>applicants.</a:t>
            </a:r>
            <a:endParaRPr lang="en-US" sz="3600" dirty="0"/>
          </a:p>
          <a:p>
            <a:pPr lvl="0"/>
            <a:r>
              <a:rPr lang="en-US" sz="3600" dirty="0" smtClean="0"/>
              <a:t>Fully implement </a:t>
            </a:r>
            <a:r>
              <a:rPr lang="en-US" sz="3600" dirty="0"/>
              <a:t>Student Checklists for better automation and </a:t>
            </a:r>
            <a:r>
              <a:rPr lang="en-US" sz="3600" dirty="0" smtClean="0"/>
              <a:t>communication.</a:t>
            </a:r>
            <a:endParaRPr lang="en-US" sz="3600" dirty="0"/>
          </a:p>
          <a:p>
            <a:pPr lvl="0"/>
            <a:r>
              <a:rPr lang="en-US" sz="3600" dirty="0"/>
              <a:t>Implement the ability to process applications in Slate and have decisions moved to </a:t>
            </a:r>
            <a:r>
              <a:rPr lang="en-US" sz="3600" dirty="0" smtClean="0"/>
              <a:t>PeopleSoft seamlessly.</a:t>
            </a:r>
            <a:endParaRPr lang="en-US" sz="3600" dirty="0"/>
          </a:p>
          <a:p>
            <a:pPr lvl="0"/>
            <a:r>
              <a:rPr lang="en-US" sz="3600" dirty="0"/>
              <a:t>Admit and process </a:t>
            </a:r>
            <a:r>
              <a:rPr lang="en-US" sz="3600" dirty="0" smtClean="0"/>
              <a:t>dual </a:t>
            </a:r>
            <a:r>
              <a:rPr lang="en-US" sz="3600" dirty="0"/>
              <a:t>high school students in Slate and fully integrate the enrollment process from Slate to </a:t>
            </a:r>
            <a:r>
              <a:rPr lang="en-US" sz="3600" dirty="0" smtClean="0"/>
              <a:t>PeopleSoft.</a:t>
            </a:r>
            <a:endParaRPr lang="en-US" sz="3600" dirty="0"/>
          </a:p>
          <a:p>
            <a:pPr lvl="0"/>
            <a:r>
              <a:rPr lang="en-US" sz="3600" dirty="0"/>
              <a:t>Create specialized letters of recommendations and supplemental application materials for </a:t>
            </a:r>
            <a:r>
              <a:rPr lang="en-US" sz="3600" dirty="0" smtClean="0"/>
              <a:t>both undergraduate and graduate programs.</a:t>
            </a:r>
            <a:endParaRPr lang="en-US" sz="3600" dirty="0"/>
          </a:p>
          <a:p>
            <a:pPr lvl="0"/>
            <a:r>
              <a:rPr lang="en-US" sz="3600" dirty="0"/>
              <a:t>Develop a robust recruitment dashboard for key Enrollment Management </a:t>
            </a:r>
            <a:r>
              <a:rPr lang="en-US" sz="3600" dirty="0" smtClean="0"/>
              <a:t>stakeholders</a:t>
            </a:r>
            <a:r>
              <a:rPr lang="en-US" sz="3600" dirty="0"/>
              <a:t>, </a:t>
            </a:r>
            <a:r>
              <a:rPr lang="en-US" sz="3600" dirty="0" smtClean="0"/>
              <a:t>admissions </a:t>
            </a:r>
            <a:r>
              <a:rPr lang="en-US" sz="3600" dirty="0"/>
              <a:t>representatives and the Academic </a:t>
            </a:r>
            <a:r>
              <a:rPr lang="en-US" sz="3600" dirty="0" smtClean="0"/>
              <a:t>Units.</a:t>
            </a:r>
            <a:endParaRPr lang="en-US" sz="3600" dirty="0"/>
          </a:p>
          <a:p>
            <a:pPr lvl="0"/>
            <a:r>
              <a:rPr lang="en-US" sz="3600" dirty="0"/>
              <a:t>Deploy a better process for </a:t>
            </a:r>
            <a:r>
              <a:rPr lang="en-US" sz="3600" dirty="0" smtClean="0"/>
              <a:t>automating </a:t>
            </a:r>
            <a:r>
              <a:rPr lang="en-US" sz="3600" dirty="0"/>
              <a:t>the management of duplicate records in </a:t>
            </a:r>
            <a:r>
              <a:rPr lang="en-US" sz="3600" dirty="0" smtClean="0"/>
              <a:t>Slate.</a:t>
            </a:r>
            <a:endParaRPr lang="en-US" sz="3600" dirty="0"/>
          </a:p>
          <a:p>
            <a:pPr lvl="0"/>
            <a:r>
              <a:rPr lang="en-US" sz="3600" dirty="0"/>
              <a:t>Implement text messaging to provide a streamlined way to connect with prospective students about recruitment events, </a:t>
            </a:r>
            <a:r>
              <a:rPr lang="en-US" sz="3600" dirty="0" smtClean="0"/>
              <a:t>deadlines, decisions, etc.</a:t>
            </a:r>
            <a:endParaRPr lang="en-US" sz="3600" dirty="0"/>
          </a:p>
        </p:txBody>
      </p:sp>
    </p:spTree>
    <p:extLst>
      <p:ext uri="{BB962C8B-B14F-4D97-AF65-F5344CB8AC3E}">
        <p14:creationId xmlns:p14="http://schemas.microsoft.com/office/powerpoint/2010/main" val="988904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UMKC STRATEGIC PLAN</a:t>
            </a:r>
            <a:endParaRPr lang="en-US" sz="3600" dirty="0">
              <a:solidFill>
                <a:srgbClr val="1F497D"/>
              </a:solidFill>
            </a:endParaRPr>
          </a:p>
        </p:txBody>
      </p:sp>
      <p:sp>
        <p:nvSpPr>
          <p:cNvPr id="3" name="Content Placeholder 2"/>
          <p:cNvSpPr>
            <a:spLocks noGrp="1"/>
          </p:cNvSpPr>
          <p:nvPr>
            <p:ph idx="1"/>
          </p:nvPr>
        </p:nvSpPr>
        <p:spPr/>
        <p:txBody>
          <a:bodyPr/>
          <a:lstStyle/>
          <a:p>
            <a:pPr marL="0" indent="0" algn="ctr">
              <a:buNone/>
            </a:pPr>
            <a:r>
              <a:rPr lang="en-US" b="1" dirty="0" smtClean="0">
                <a:latin typeface="Arial" panose="020B0604020202020204" pitchFamily="34" charset="0"/>
                <a:cs typeface="Arial" panose="020B0604020202020204" pitchFamily="34" charset="0"/>
              </a:rPr>
              <a:t>STRATEGY 4</a:t>
            </a:r>
            <a:endParaRPr lang="en-US" dirty="0">
              <a:latin typeface="Arial" panose="020B0604020202020204" pitchFamily="34" charset="0"/>
              <a:cs typeface="Arial" panose="020B0604020202020204" pitchFamily="34" charset="0"/>
            </a:endParaRPr>
          </a:p>
          <a:p>
            <a:pPr marL="0" indent="0" algn="ctr">
              <a:buNone/>
            </a:pPr>
            <a:endParaRPr lang="en-US" dirty="0" smtClean="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Target </a:t>
            </a:r>
            <a:r>
              <a:rPr lang="en-US" dirty="0">
                <a:latin typeface="Arial" panose="020B0604020202020204" pitchFamily="34" charset="0"/>
                <a:cs typeface="Arial" panose="020B0604020202020204" pitchFamily="34" charset="0"/>
              </a:rPr>
              <a:t>enrollment growth in areas of market opportunity that meet regional, national and global workforce needs. </a:t>
            </a:r>
          </a:p>
        </p:txBody>
      </p:sp>
    </p:spTree>
    <p:extLst>
      <p:ext uri="{BB962C8B-B14F-4D97-AF65-F5344CB8AC3E}">
        <p14:creationId xmlns:p14="http://schemas.microsoft.com/office/powerpoint/2010/main" val="1324698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OPPORTUNITIES</a:t>
            </a:r>
            <a:endParaRPr lang="en-US" sz="3600" dirty="0">
              <a:solidFill>
                <a:srgbClr val="1F497D"/>
              </a:solidFill>
            </a:endParaRPr>
          </a:p>
        </p:txBody>
      </p:sp>
      <p:sp>
        <p:nvSpPr>
          <p:cNvPr id="3" name="Content Placeholder 2"/>
          <p:cNvSpPr>
            <a:spLocks noGrp="1"/>
          </p:cNvSpPr>
          <p:nvPr>
            <p:ph idx="1"/>
          </p:nvPr>
        </p:nvSpPr>
        <p:spPr>
          <a:xfrm>
            <a:off x="457200" y="1128112"/>
            <a:ext cx="8229600" cy="4796349"/>
          </a:xfrm>
        </p:spPr>
        <p:txBody>
          <a:bodyPr>
            <a:normAutofit fontScale="92500" lnSpcReduction="20000"/>
          </a:bodyPr>
          <a:lstStyle/>
          <a:p>
            <a:pPr marL="0" indent="0" algn="ctr">
              <a:buNone/>
            </a:pPr>
            <a:endParaRPr lang="en-US" sz="13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Market analysis for new territories for recruiting (e.g. Heartland states).</a:t>
            </a:r>
          </a:p>
          <a:p>
            <a:r>
              <a:rPr lang="en-US" dirty="0" smtClean="0">
                <a:latin typeface="Arial" panose="020B0604020202020204" pitchFamily="34" charset="0"/>
                <a:cs typeface="Arial" panose="020B0604020202020204" pitchFamily="34" charset="0"/>
              </a:rPr>
              <a:t>Analysis of new communication mediums for recruiting high school and transfer students.</a:t>
            </a:r>
          </a:p>
          <a:p>
            <a:r>
              <a:rPr lang="en-US" dirty="0" smtClean="0">
                <a:latin typeface="Arial" panose="020B0604020202020204" pitchFamily="34" charset="0"/>
                <a:cs typeface="Arial" panose="020B0604020202020204" pitchFamily="34" charset="0"/>
              </a:rPr>
              <a:t>Recruitment plan for those programs that have room to grow.</a:t>
            </a:r>
          </a:p>
          <a:p>
            <a:r>
              <a:rPr lang="en-US" dirty="0" smtClean="0">
                <a:latin typeface="Arial" panose="020B0604020202020204" pitchFamily="34" charset="0"/>
                <a:cs typeface="Arial" panose="020B0604020202020204" pitchFamily="34" charset="0"/>
              </a:rPr>
              <a:t>Engage faculty in recruitment initiatives.</a:t>
            </a:r>
          </a:p>
          <a:p>
            <a:r>
              <a:rPr lang="en-US" dirty="0" smtClean="0">
                <a:latin typeface="Arial" panose="020B0604020202020204" pitchFamily="34" charset="0"/>
                <a:cs typeface="Arial" panose="020B0604020202020204" pitchFamily="34" charset="0"/>
              </a:rPr>
              <a:t>Establish partnerships with community partners to increase enrollment of local/regional students and elevate UMKC name recognition.</a:t>
            </a:r>
          </a:p>
        </p:txBody>
      </p:sp>
    </p:spTree>
    <p:extLst>
      <p:ext uri="{BB962C8B-B14F-4D97-AF65-F5344CB8AC3E}">
        <p14:creationId xmlns:p14="http://schemas.microsoft.com/office/powerpoint/2010/main" val="4251324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UMKC RECRUITMENT PRIORITIES</a:t>
            </a:r>
            <a:endParaRPr lang="en-US" sz="3600" dirty="0">
              <a:solidFill>
                <a:srgbClr val="1F497D"/>
              </a:solidFill>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pPr marL="0" indent="0" algn="ctr">
              <a:buNone/>
            </a:pP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Inquiry and application </a:t>
            </a:r>
            <a:r>
              <a:rPr lang="en-US" dirty="0" smtClean="0">
                <a:latin typeface="Arial" panose="020B0604020202020204" pitchFamily="34" charset="0"/>
                <a:cs typeface="Arial" panose="020B0604020202020204" pitchFamily="34" charset="0"/>
              </a:rPr>
              <a:t>generation</a:t>
            </a:r>
          </a:p>
          <a:p>
            <a:r>
              <a:rPr lang="en-US" dirty="0" smtClean="0">
                <a:latin typeface="Arial" panose="020B0604020202020204" pitchFamily="34" charset="0"/>
                <a:cs typeface="Arial" panose="020B0604020202020204" pitchFamily="34" charset="0"/>
              </a:rPr>
              <a:t>Yield strategies</a:t>
            </a:r>
          </a:p>
          <a:p>
            <a:r>
              <a:rPr lang="en-US" dirty="0" smtClean="0">
                <a:latin typeface="Arial" panose="020B0604020202020204" pitchFamily="34" charset="0"/>
                <a:cs typeface="Arial" panose="020B0604020202020204" pitchFamily="34" charset="0"/>
              </a:rPr>
              <a:t>Recruitment staff resources</a:t>
            </a:r>
          </a:p>
          <a:p>
            <a:r>
              <a:rPr lang="en-US" dirty="0" smtClean="0">
                <a:latin typeface="Arial" panose="020B0604020202020204" pitchFamily="34" charset="0"/>
                <a:cs typeface="Arial" panose="020B0604020202020204" pitchFamily="34" charset="0"/>
              </a:rPr>
              <a:t>Slate development</a:t>
            </a:r>
          </a:p>
          <a:p>
            <a:r>
              <a:rPr lang="en-US" dirty="0" smtClean="0">
                <a:latin typeface="Arial" panose="020B0604020202020204" pitchFamily="34" charset="0"/>
                <a:cs typeface="Arial" panose="020B0604020202020204" pitchFamily="34" charset="0"/>
              </a:rPr>
              <a:t>Communication development</a:t>
            </a:r>
          </a:p>
          <a:p>
            <a:r>
              <a:rPr lang="en-US" dirty="0" smtClean="0">
                <a:latin typeface="Arial" panose="020B0604020202020204" pitchFamily="34" charset="0"/>
                <a:cs typeface="Arial" panose="020B0604020202020204" pitchFamily="34" charset="0"/>
              </a:rPr>
              <a:t>Finalize SEM plan and develop recruitment plan</a:t>
            </a:r>
          </a:p>
          <a:p>
            <a:r>
              <a:rPr lang="en-US" dirty="0" smtClean="0">
                <a:latin typeface="Arial" panose="020B0604020202020204" pitchFamily="34" charset="0"/>
                <a:cs typeface="Arial" panose="020B0604020202020204" pitchFamily="34" charset="0"/>
              </a:rPr>
              <a:t>Expanded on-campus housing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376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AACRAO FEEDBACK</a:t>
            </a:r>
            <a:endParaRPr lang="en-US" sz="3600" dirty="0">
              <a:solidFill>
                <a:srgbClr val="1F497D"/>
              </a:solidFill>
            </a:endParaRPr>
          </a:p>
        </p:txBody>
      </p:sp>
      <p:sp>
        <p:nvSpPr>
          <p:cNvPr id="3" name="Content Placeholder 2"/>
          <p:cNvSpPr>
            <a:spLocks noGrp="1"/>
          </p:cNvSpPr>
          <p:nvPr>
            <p:ph idx="1"/>
          </p:nvPr>
        </p:nvSpPr>
        <p:spPr/>
        <p:txBody>
          <a:bodyPr/>
          <a:lstStyle/>
          <a:p>
            <a:pPr marL="0" indent="0" algn="ctr">
              <a:buNone/>
            </a:pPr>
            <a:r>
              <a:rPr lang="en-US" b="1" dirty="0" smtClean="0">
                <a:latin typeface="Arial" panose="020B0604020202020204" pitchFamily="34" charset="0"/>
                <a:cs typeface="Arial" panose="020B0604020202020204" pitchFamily="34" charset="0"/>
              </a:rPr>
              <a:t>Align </a:t>
            </a:r>
            <a:r>
              <a:rPr lang="en-US" b="1" dirty="0">
                <a:latin typeface="Arial" panose="020B0604020202020204" pitchFamily="34" charset="0"/>
                <a:cs typeface="Arial" panose="020B0604020202020204" pitchFamily="34" charset="0"/>
              </a:rPr>
              <a:t>institutional strategic plan with broad enrollment targets and desired mix of students</a:t>
            </a:r>
            <a:r>
              <a:rPr lang="en-US" b="1" dirty="0" smtClean="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114615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30741" y="606642"/>
            <a:ext cx="9153147" cy="646331"/>
          </a:xfrm>
          <a:prstGeom prst="rect">
            <a:avLst/>
          </a:prstGeom>
        </p:spPr>
        <p:txBody>
          <a:bodyPr wrap="none">
            <a:spAutoFit/>
          </a:bodyPr>
          <a:lstStyle/>
          <a:p>
            <a:r>
              <a:rPr lang="en-US" sz="3600" dirty="0" smtClean="0">
                <a:solidFill>
                  <a:srgbClr val="1F497D"/>
                </a:solidFill>
                <a:latin typeface="Arial"/>
                <a:cs typeface="Arial"/>
              </a:rPr>
              <a:t>UM SYSTEM </a:t>
            </a:r>
            <a:r>
              <a:rPr lang="en-US" sz="3600" dirty="0">
                <a:solidFill>
                  <a:srgbClr val="1F497D"/>
                </a:solidFill>
                <a:latin typeface="Arial"/>
                <a:cs typeface="Arial"/>
              </a:rPr>
              <a:t>RECRUITMENT PRIORITIES</a:t>
            </a:r>
            <a:endParaRPr lang="en-US" sz="3600" dirty="0"/>
          </a:p>
        </p:txBody>
      </p:sp>
      <p:sp>
        <p:nvSpPr>
          <p:cNvPr id="4" name="Content Placeholder 2"/>
          <p:cNvSpPr>
            <a:spLocks noGrp="1"/>
          </p:cNvSpPr>
          <p:nvPr>
            <p:ph idx="1"/>
          </p:nvPr>
        </p:nvSpPr>
        <p:spPr>
          <a:xfrm>
            <a:off x="457200" y="1142430"/>
            <a:ext cx="8229600" cy="4525963"/>
          </a:xfrm>
        </p:spPr>
        <p:txBody>
          <a:bodyPr>
            <a:normAutofit lnSpcReduction="10000"/>
          </a:bodyPr>
          <a:lstStyle/>
          <a:p>
            <a:pPr marL="0" indent="0" algn="ctr">
              <a:buNone/>
            </a:pPr>
            <a:endParaRPr lang="en-US" dirty="0" smtClean="0">
              <a:solidFill>
                <a:srgbClr val="FF000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December and </a:t>
            </a:r>
            <a:r>
              <a:rPr lang="en-US" dirty="0" smtClean="0">
                <a:latin typeface="Arial" panose="020B0604020202020204" pitchFamily="34" charset="0"/>
                <a:cs typeface="Arial" panose="020B0604020202020204" pitchFamily="34" charset="0"/>
              </a:rPr>
              <a:t>February, </a:t>
            </a:r>
            <a:r>
              <a:rPr lang="en-US" dirty="0" smtClean="0">
                <a:latin typeface="Arial" panose="020B0604020202020204" pitchFamily="34" charset="0"/>
                <a:cs typeface="Arial" panose="020B0604020202020204" pitchFamily="34" charset="0"/>
              </a:rPr>
              <a:t>the UM System </a:t>
            </a:r>
            <a:r>
              <a:rPr lang="en-US" dirty="0" smtClean="0">
                <a:latin typeface="Arial" panose="020B0604020202020204" pitchFamily="34" charset="0"/>
                <a:cs typeface="Arial" panose="020B0604020202020204" pitchFamily="34" charset="0"/>
              </a:rPr>
              <a:t>campuses reviewed </a:t>
            </a:r>
            <a:r>
              <a:rPr lang="en-US" dirty="0" smtClean="0">
                <a:latin typeface="Arial" panose="020B0604020202020204" pitchFamily="34" charset="0"/>
                <a:cs typeface="Arial" panose="020B0604020202020204" pitchFamily="34" charset="0"/>
              </a:rPr>
              <a:t>vendors to help support and increase enrollment across all four </a:t>
            </a:r>
            <a:r>
              <a:rPr lang="en-US" dirty="0" smtClean="0">
                <a:latin typeface="Arial" panose="020B0604020202020204" pitchFamily="34" charset="0"/>
                <a:cs typeface="Arial" panose="020B0604020202020204" pitchFamily="34" charset="0"/>
              </a:rPr>
              <a:t>campuses.</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UMKC, UMSL and MU have selected </a:t>
            </a:r>
            <a:r>
              <a:rPr lang="en-US" dirty="0" err="1" smtClean="0">
                <a:latin typeface="Arial" panose="020B0604020202020204" pitchFamily="34" charset="0"/>
                <a:cs typeface="Arial" panose="020B0604020202020204" pitchFamily="34" charset="0"/>
              </a:rPr>
              <a:t>Ruffalo</a:t>
            </a:r>
            <a:r>
              <a:rPr lang="en-US" dirty="0" smtClean="0">
                <a:latin typeface="Arial" panose="020B0604020202020204" pitchFamily="34" charset="0"/>
                <a:cs typeface="Arial" panose="020B0604020202020204" pitchFamily="34" charset="0"/>
              </a:rPr>
              <a:t> Noel Levitz </a:t>
            </a:r>
            <a:r>
              <a:rPr lang="en-US" dirty="0" smtClean="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this </a:t>
            </a:r>
            <a:r>
              <a:rPr lang="en-US" dirty="0" smtClean="0">
                <a:latin typeface="Arial" panose="020B0604020202020204" pitchFamily="34" charset="0"/>
                <a:cs typeface="Arial" panose="020B0604020202020204" pitchFamily="34" charset="0"/>
              </a:rPr>
              <a:t>strategic </a:t>
            </a:r>
            <a:r>
              <a:rPr lang="en-US" dirty="0" smtClean="0">
                <a:latin typeface="Arial" panose="020B0604020202020204" pitchFamily="34" charset="0"/>
                <a:cs typeface="Arial" panose="020B0604020202020204" pitchFamily="34" charset="0"/>
              </a:rPr>
              <a:t>partnership.</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936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5808" y="2517611"/>
            <a:ext cx="8577072" cy="1143000"/>
          </a:xfrm>
        </p:spPr>
        <p:txBody>
          <a:bodyPr>
            <a:normAutofit/>
          </a:bodyPr>
          <a:lstStyle/>
          <a:p>
            <a:r>
              <a:rPr lang="en-US" sz="3600" dirty="0" smtClean="0">
                <a:solidFill>
                  <a:srgbClr val="1F497D"/>
                </a:solidFill>
                <a:latin typeface="Arial"/>
                <a:cs typeface="Arial"/>
              </a:rPr>
              <a:t>RUFFALO NOEL LEVITZ</a:t>
            </a:r>
            <a:endParaRPr lang="en-US" sz="3600" dirty="0">
              <a:solidFill>
                <a:srgbClr val="1F497D"/>
              </a:solidFill>
            </a:endParaRPr>
          </a:p>
        </p:txBody>
      </p:sp>
    </p:spTree>
    <p:extLst>
      <p:ext uri="{BB962C8B-B14F-4D97-AF65-F5344CB8AC3E}">
        <p14:creationId xmlns:p14="http://schemas.microsoft.com/office/powerpoint/2010/main" val="908139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8183" y="589475"/>
            <a:ext cx="8367633" cy="5427868"/>
          </a:xfrm>
          <a:prstGeom prst="rect">
            <a:avLst/>
          </a:prstGeom>
        </p:spPr>
      </p:pic>
    </p:spTree>
    <p:extLst>
      <p:ext uri="{BB962C8B-B14F-4D97-AF65-F5344CB8AC3E}">
        <p14:creationId xmlns:p14="http://schemas.microsoft.com/office/powerpoint/2010/main" val="2364430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082" y="801329"/>
            <a:ext cx="8689895" cy="4970206"/>
          </a:xfrm>
          <a:prstGeom prst="rect">
            <a:avLst/>
          </a:prstGeom>
        </p:spPr>
      </p:pic>
    </p:spTree>
    <p:extLst>
      <p:ext uri="{BB962C8B-B14F-4D97-AF65-F5344CB8AC3E}">
        <p14:creationId xmlns:p14="http://schemas.microsoft.com/office/powerpoint/2010/main" val="1069189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0606" y="516347"/>
            <a:ext cx="8118987" cy="5465343"/>
          </a:xfrm>
          <a:prstGeom prst="rect">
            <a:avLst/>
          </a:prstGeom>
        </p:spPr>
      </p:pic>
    </p:spTree>
    <p:extLst>
      <p:ext uri="{BB962C8B-B14F-4D97-AF65-F5344CB8AC3E}">
        <p14:creationId xmlns:p14="http://schemas.microsoft.com/office/powerpoint/2010/main" val="3504701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8270" y="658760"/>
            <a:ext cx="8795730" cy="5135819"/>
          </a:xfrm>
          <a:prstGeom prst="rect">
            <a:avLst/>
          </a:prstGeom>
        </p:spPr>
      </p:pic>
    </p:spTree>
    <p:extLst>
      <p:ext uri="{BB962C8B-B14F-4D97-AF65-F5344CB8AC3E}">
        <p14:creationId xmlns:p14="http://schemas.microsoft.com/office/powerpoint/2010/main" val="2167799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UMKC RECRUITMENT GOALS</a:t>
            </a:r>
            <a:endParaRPr lang="en-US" sz="3600" dirty="0">
              <a:solidFill>
                <a:srgbClr val="1F497D"/>
              </a:solidFill>
            </a:endParaRPr>
          </a:p>
        </p:txBody>
      </p:sp>
      <p:sp>
        <p:nvSpPr>
          <p:cNvPr id="3" name="Content Placeholder 2"/>
          <p:cNvSpPr>
            <a:spLocks noGrp="1"/>
          </p:cNvSpPr>
          <p:nvPr>
            <p:ph idx="1"/>
          </p:nvPr>
        </p:nvSpPr>
        <p:spPr>
          <a:xfrm>
            <a:off x="457200" y="1417638"/>
            <a:ext cx="8229600" cy="4525963"/>
          </a:xfrm>
        </p:spPr>
        <p:txBody>
          <a:bodyPr>
            <a:normAutofit/>
          </a:bodyPr>
          <a:lstStyle/>
          <a:p>
            <a:pPr marL="0" indent="0" algn="ctr">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Fall 2019 FTC class will grow by 100 students to 1297</a:t>
            </a:r>
          </a:p>
          <a:p>
            <a:r>
              <a:rPr lang="en-US" dirty="0" smtClean="0">
                <a:latin typeface="Arial" panose="020B0604020202020204" pitchFamily="34" charset="0"/>
                <a:cs typeface="Arial" panose="020B0604020202020204" pitchFamily="34" charset="0"/>
              </a:rPr>
              <a:t>Within 3-5 years, grow the FTC class to 1800 students</a:t>
            </a:r>
          </a:p>
          <a:p>
            <a:r>
              <a:rPr lang="en-US" dirty="0" smtClean="0">
                <a:latin typeface="Arial" panose="020B0604020202020204" pitchFamily="34" charset="0"/>
                <a:cs typeface="Arial" panose="020B0604020202020204" pitchFamily="34" charset="0"/>
              </a:rPr>
              <a:t>50% growth in ten years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275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UMKC YIELD RATES</a:t>
            </a:r>
            <a:endParaRPr lang="en-US" sz="3600" dirty="0">
              <a:solidFill>
                <a:srgbClr val="1F497D"/>
              </a:solidFill>
            </a:endParaRPr>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r>
              <a:rPr lang="en-US" dirty="0" smtClean="0">
                <a:latin typeface="Arial" panose="020B0604020202020204" pitchFamily="34" charset="0"/>
                <a:cs typeface="Arial" panose="020B0604020202020204" pitchFamily="34" charset="0"/>
              </a:rPr>
              <a:t>FTC:</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Current yield rate is 35 – 37%</a:t>
            </a:r>
          </a:p>
          <a:p>
            <a:r>
              <a:rPr lang="en-US" dirty="0" smtClean="0">
                <a:latin typeface="Arial" panose="020B0604020202020204" pitchFamily="34" charset="0"/>
                <a:cs typeface="Arial" panose="020B0604020202020204" pitchFamily="34" charset="0"/>
              </a:rPr>
              <a:t>National rate is, on average, 40%</a:t>
            </a:r>
          </a:p>
          <a:p>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TRN:</a:t>
            </a:r>
          </a:p>
          <a:p>
            <a:r>
              <a:rPr lang="en-US" dirty="0" smtClean="0">
                <a:latin typeface="Arial" panose="020B0604020202020204" pitchFamily="34" charset="0"/>
                <a:cs typeface="Arial" panose="020B0604020202020204" pitchFamily="34" charset="0"/>
              </a:rPr>
              <a:t>Current yield rate is 70%</a:t>
            </a:r>
          </a:p>
          <a:p>
            <a:r>
              <a:rPr lang="en-US" dirty="0" smtClean="0">
                <a:latin typeface="Arial" panose="020B0604020202020204" pitchFamily="34" charset="0"/>
                <a:cs typeface="Arial" panose="020B0604020202020204" pitchFamily="34" charset="0"/>
              </a:rPr>
              <a:t>National yield rate is 65%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353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981" y="626038"/>
            <a:ext cx="8725520" cy="4889859"/>
          </a:xfrm>
          <a:prstGeom prst="rect">
            <a:avLst/>
          </a:prstGeom>
        </p:spPr>
      </p:pic>
    </p:spTree>
    <p:extLst>
      <p:ext uri="{BB962C8B-B14F-4D97-AF65-F5344CB8AC3E}">
        <p14:creationId xmlns:p14="http://schemas.microsoft.com/office/powerpoint/2010/main" val="2542972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RNL OBSERVATIONS</a:t>
            </a:r>
            <a:endParaRPr lang="en-US" sz="3600" dirty="0">
              <a:solidFill>
                <a:srgbClr val="1F497D"/>
              </a:solidFill>
            </a:endParaRPr>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dirty="0" smtClean="0">
                <a:latin typeface="Arial" panose="020B0604020202020204" pitchFamily="34" charset="0"/>
                <a:cs typeface="Arial" panose="020B0604020202020204" pitchFamily="34" charset="0"/>
              </a:rPr>
              <a:t>UMKC has the key elements for success:</a:t>
            </a:r>
          </a:p>
          <a:p>
            <a:pPr lvl="1"/>
            <a:r>
              <a:rPr lang="en-US" dirty="0" smtClean="0">
                <a:latin typeface="Arial" panose="020B0604020202020204" pitchFamily="34" charset="0"/>
                <a:cs typeface="Arial" panose="020B0604020202020204" pitchFamily="34" charset="0"/>
              </a:rPr>
              <a:t>People care about the institution, our mission, and our students</a:t>
            </a:r>
          </a:p>
          <a:p>
            <a:pPr lvl="1"/>
            <a:r>
              <a:rPr lang="en-US" dirty="0" smtClean="0">
                <a:latin typeface="Arial" panose="020B0604020202020204" pitchFamily="34" charset="0"/>
                <a:cs typeface="Arial" panose="020B0604020202020204" pitchFamily="34" charset="0"/>
              </a:rPr>
              <a:t>Quality product</a:t>
            </a:r>
          </a:p>
          <a:p>
            <a:pPr lvl="1"/>
            <a:r>
              <a:rPr lang="en-US" dirty="0" smtClean="0">
                <a:latin typeface="Arial" panose="020B0604020202020204" pitchFamily="34" charset="0"/>
                <a:cs typeface="Arial" panose="020B0604020202020204" pitchFamily="34" charset="0"/>
              </a:rPr>
              <a:t>Strong relationship</a:t>
            </a:r>
          </a:p>
          <a:p>
            <a:r>
              <a:rPr lang="en-US" dirty="0" smtClean="0">
                <a:latin typeface="Arial" panose="020B0604020202020204" pitchFamily="34" charset="0"/>
                <a:cs typeface="Arial" panose="020B0604020202020204" pitchFamily="34" charset="0"/>
              </a:rPr>
              <a:t>Develop strategic and annual enrollment and recruitment plans</a:t>
            </a:r>
          </a:p>
          <a:p>
            <a:r>
              <a:rPr lang="en-US" dirty="0" smtClean="0">
                <a:latin typeface="Arial" panose="020B0604020202020204" pitchFamily="34" charset="0"/>
                <a:cs typeface="Arial" panose="020B0604020202020204" pitchFamily="34" charset="0"/>
              </a:rPr>
              <a:t>Breakdown silos</a:t>
            </a:r>
          </a:p>
          <a:p>
            <a:r>
              <a:rPr lang="en-US" dirty="0" smtClean="0">
                <a:latin typeface="Arial" panose="020B0604020202020204" pitchFamily="34" charset="0"/>
                <a:cs typeface="Arial" panose="020B0604020202020204" pitchFamily="34" charset="0"/>
              </a:rPr>
              <a:t>Tie current and future initiatives to ROI</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160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AACRAO FEEDBACK</a:t>
            </a:r>
            <a:endParaRPr lang="en-US" sz="3600" dirty="0">
              <a:solidFill>
                <a:srgbClr val="1F497D"/>
              </a:solidFill>
            </a:endParaRPr>
          </a:p>
        </p:txBody>
      </p:sp>
      <p:sp>
        <p:nvSpPr>
          <p:cNvPr id="3" name="Content Placeholder 2"/>
          <p:cNvSpPr>
            <a:spLocks noGrp="1"/>
          </p:cNvSpPr>
          <p:nvPr>
            <p:ph idx="1"/>
          </p:nvPr>
        </p:nvSpPr>
        <p:spPr/>
        <p:txBody>
          <a:bodyPr>
            <a:normAutofit fontScale="70000" lnSpcReduction="20000"/>
          </a:bodyPr>
          <a:lstStyle/>
          <a:p>
            <a:pPr marL="0" indent="0" algn="ctr">
              <a:buNone/>
            </a:pPr>
            <a:r>
              <a:rPr lang="en-US" b="1" dirty="0" smtClean="0">
                <a:latin typeface="Arial" panose="020B0604020202020204" pitchFamily="34" charset="0"/>
                <a:cs typeface="Arial" panose="020B0604020202020204" pitchFamily="34" charset="0"/>
              </a:rPr>
              <a:t>Achieve </a:t>
            </a:r>
            <a:r>
              <a:rPr lang="en-US" b="1" dirty="0">
                <a:latin typeface="Arial" panose="020B0604020202020204" pitchFamily="34" charset="0"/>
                <a:cs typeface="Arial" panose="020B0604020202020204" pitchFamily="34" charset="0"/>
              </a:rPr>
              <a:t>an institutional culture of partnership and collaboration, including leadership, participation and buy-in, and elimination of silos</a:t>
            </a:r>
            <a:r>
              <a:rPr lang="en-US" b="1" dirty="0" smtClean="0">
                <a:latin typeface="Arial" panose="020B0604020202020204" pitchFamily="34" charset="0"/>
                <a:cs typeface="Arial" panose="020B0604020202020204" pitchFamily="34" charset="0"/>
              </a:rPr>
              <a:t>.</a:t>
            </a:r>
          </a:p>
          <a:p>
            <a:pPr marL="0" indent="0">
              <a:buNone/>
            </a:pPr>
            <a:endParaRPr lang="en-US" dirty="0" smtClean="0"/>
          </a:p>
          <a:p>
            <a:pPr marL="0" indent="0">
              <a:buNone/>
            </a:pPr>
            <a:r>
              <a:rPr lang="en-US" dirty="0" smtClean="0"/>
              <a:t>OBSERVATION</a:t>
            </a:r>
            <a:r>
              <a:rPr lang="en-US" dirty="0"/>
              <a:t>:  There appears to be difficulty working between and among departments, colleges, and schools at UMKC, perhaps resulting in lack of trust in business services, processes, and future direction of the enrollment management enterprise.</a:t>
            </a:r>
          </a:p>
          <a:p>
            <a:pPr marL="0" indent="0">
              <a:buNone/>
            </a:pPr>
            <a:endParaRPr lang="en-US" dirty="0" smtClean="0"/>
          </a:p>
          <a:p>
            <a:pPr marL="0" indent="0">
              <a:buNone/>
            </a:pPr>
            <a:r>
              <a:rPr lang="en-US" dirty="0" smtClean="0"/>
              <a:t>RECOMMENDATION</a:t>
            </a:r>
            <a:r>
              <a:rPr lang="en-US" dirty="0"/>
              <a:t>:  Rebuilding trust of enrollment management and the Office of Admissions is necessary.  Collaboration and cooperation across campus must </a:t>
            </a:r>
            <a:r>
              <a:rPr lang="en-US" dirty="0" smtClean="0"/>
              <a:t>improve.</a:t>
            </a:r>
          </a:p>
          <a:p>
            <a:pPr marL="0" indent="0">
              <a:buNone/>
            </a:pPr>
            <a:endParaRPr lang="en-US" dirty="0"/>
          </a:p>
          <a:p>
            <a:pPr marL="0" indent="0">
              <a:buNone/>
            </a:pPr>
            <a:r>
              <a:rPr lang="en-US" dirty="0" smtClean="0"/>
              <a:t>RECOMMENDATION</a:t>
            </a:r>
            <a:r>
              <a:rPr lang="en-US" dirty="0"/>
              <a:t>: Engage in change management activities.</a:t>
            </a: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80267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RNL OBSERVATIONS</a:t>
            </a:r>
            <a:endParaRPr lang="en-US" sz="3600" dirty="0">
              <a:solidFill>
                <a:srgbClr val="1F497D"/>
              </a:solidFill>
            </a:endParaRPr>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latin typeface="Arial" panose="020B0604020202020204" pitchFamily="34" charset="0"/>
                <a:cs typeface="Arial" panose="020B0604020202020204" pitchFamily="34" charset="0"/>
              </a:rPr>
              <a:t>Move to a true centralized EM office</a:t>
            </a:r>
          </a:p>
          <a:p>
            <a:pPr lvl="1"/>
            <a:r>
              <a:rPr lang="en-US" dirty="0" smtClean="0">
                <a:latin typeface="Arial" panose="020B0604020202020204" pitchFamily="34" charset="0"/>
                <a:cs typeface="Arial" panose="020B0604020202020204" pitchFamily="34" charset="0"/>
              </a:rPr>
              <a:t>All recruitment and admissions staff should be in the office of enrollment management</a:t>
            </a:r>
          </a:p>
          <a:p>
            <a:r>
              <a:rPr lang="en-US" dirty="0" smtClean="0">
                <a:latin typeface="Arial" panose="020B0604020202020204" pitchFamily="34" charset="0"/>
                <a:cs typeface="Arial" panose="020B0604020202020204" pitchFamily="34" charset="0"/>
              </a:rPr>
              <a:t>Plan for benchmarking resources with enrollment goals</a:t>
            </a:r>
          </a:p>
          <a:p>
            <a:r>
              <a:rPr lang="en-US" dirty="0" smtClean="0">
                <a:latin typeface="Arial" panose="020B0604020202020204" pitchFamily="34" charset="0"/>
                <a:cs typeface="Arial" panose="020B0604020202020204" pitchFamily="34" charset="0"/>
              </a:rPr>
              <a:t>We do not tell the UMKC story well – we need to develop strong value proposition statements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728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RNL OBSERVATIONS</a:t>
            </a:r>
            <a:endParaRPr lang="en-US" sz="3600" dirty="0">
              <a:solidFill>
                <a:srgbClr val="1F497D"/>
              </a:solidFill>
            </a:endParaRPr>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latin typeface="Arial" panose="020B0604020202020204" pitchFamily="34" charset="0"/>
                <a:cs typeface="Arial" panose="020B0604020202020204" pitchFamily="34" charset="0"/>
              </a:rPr>
              <a:t>Develop brand platform and recruiting message</a:t>
            </a:r>
          </a:p>
          <a:p>
            <a:r>
              <a:rPr lang="en-US" dirty="0" smtClean="0">
                <a:latin typeface="Arial" panose="020B0604020202020204" pitchFamily="34" charset="0"/>
                <a:cs typeface="Arial" panose="020B0604020202020204" pitchFamily="34" charset="0"/>
              </a:rPr>
              <a:t>UMKC needs to sell what it is has to offer:</a:t>
            </a:r>
          </a:p>
          <a:p>
            <a:pPr lvl="1"/>
            <a:r>
              <a:rPr lang="en-US" dirty="0" smtClean="0">
                <a:latin typeface="Arial" panose="020B0604020202020204" pitchFamily="34" charset="0"/>
                <a:cs typeface="Arial" panose="020B0604020202020204" pitchFamily="34" charset="0"/>
              </a:rPr>
              <a:t>Excellence in academics</a:t>
            </a:r>
          </a:p>
          <a:p>
            <a:pPr lvl="1"/>
            <a:r>
              <a:rPr lang="en-US" dirty="0" smtClean="0">
                <a:latin typeface="Arial" panose="020B0604020202020204" pitchFamily="34" charset="0"/>
                <a:cs typeface="Arial" panose="020B0604020202020204" pitchFamily="34" charset="0"/>
              </a:rPr>
              <a:t>Personal touch</a:t>
            </a:r>
          </a:p>
          <a:p>
            <a:pPr lvl="1"/>
            <a:r>
              <a:rPr lang="en-US" dirty="0" smtClean="0">
                <a:latin typeface="Arial" panose="020B0604020202020204" pitchFamily="34" charset="0"/>
                <a:cs typeface="Arial" panose="020B0604020202020204" pitchFamily="34" charset="0"/>
              </a:rPr>
              <a:t>Outcomes</a:t>
            </a:r>
          </a:p>
          <a:p>
            <a:pPr lvl="1"/>
            <a:r>
              <a:rPr lang="en-US" dirty="0" smtClean="0">
                <a:latin typeface="Arial" panose="020B0604020202020204" pitchFamily="34" charset="0"/>
                <a:cs typeface="Arial" panose="020B0604020202020204" pitchFamily="34" charset="0"/>
              </a:rPr>
              <a:t>Affordability and value</a:t>
            </a:r>
          </a:p>
          <a:p>
            <a:pPr lvl="1"/>
            <a:r>
              <a:rPr lang="en-US" dirty="0" smtClean="0">
                <a:latin typeface="Arial" panose="020B0604020202020204" pitchFamily="34" charset="0"/>
                <a:cs typeface="Arial" panose="020B0604020202020204" pitchFamily="34" charset="0"/>
              </a:rPr>
              <a:t>Opportunities in KC</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86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RNL ADMISSIONS OBSERVATIONS</a:t>
            </a:r>
            <a:endParaRPr lang="en-US" sz="3600" dirty="0">
              <a:solidFill>
                <a:srgbClr val="1F497D"/>
              </a:solidFill>
            </a:endParaRPr>
          </a:p>
        </p:txBody>
      </p:sp>
      <p:sp>
        <p:nvSpPr>
          <p:cNvPr id="3" name="Content Placeholder 2"/>
          <p:cNvSpPr>
            <a:spLocks noGrp="1"/>
          </p:cNvSpPr>
          <p:nvPr>
            <p:ph idx="1"/>
          </p:nvPr>
        </p:nvSpPr>
        <p:spPr>
          <a:xfrm>
            <a:off x="457200" y="1189704"/>
            <a:ext cx="8229600" cy="4753898"/>
          </a:xfrm>
        </p:spPr>
        <p:txBody>
          <a:bodyPr>
            <a:normAutofit fontScale="85000" lnSpcReduction="20000"/>
          </a:bodyPr>
          <a:lstStyle/>
          <a:p>
            <a:r>
              <a:rPr lang="en-US" dirty="0" smtClean="0">
                <a:latin typeface="Arial" panose="020B0604020202020204" pitchFamily="34" charset="0"/>
                <a:cs typeface="Arial" panose="020B0604020202020204" pitchFamily="34" charset="0"/>
              </a:rPr>
              <a:t>Complete territory goals</a:t>
            </a:r>
          </a:p>
          <a:p>
            <a:pPr lvl="1"/>
            <a:r>
              <a:rPr lang="en-US" dirty="0" smtClean="0">
                <a:latin typeface="Arial" panose="020B0604020202020204" pitchFamily="34" charset="0"/>
                <a:cs typeface="Arial" panose="020B0604020202020204" pitchFamily="34" charset="0"/>
              </a:rPr>
              <a:t>Prospect, inquiry, application, admit, deposit/confirmation, enrolled, visits, diversity</a:t>
            </a:r>
          </a:p>
          <a:p>
            <a:pPr lvl="1"/>
            <a:r>
              <a:rPr lang="en-US" dirty="0" smtClean="0">
                <a:latin typeface="Arial" panose="020B0604020202020204" pitchFamily="34" charset="0"/>
                <a:cs typeface="Arial" panose="020B0604020202020204" pitchFamily="34" charset="0"/>
              </a:rPr>
              <a:t>Track all activities and set engagement goals</a:t>
            </a:r>
          </a:p>
          <a:p>
            <a:pPr lvl="1"/>
            <a:r>
              <a:rPr lang="en-US" dirty="0" smtClean="0">
                <a:latin typeface="Arial" panose="020B0604020202020204" pitchFamily="34" charset="0"/>
                <a:cs typeface="Arial" panose="020B0604020202020204" pitchFamily="34" charset="0"/>
              </a:rPr>
              <a:t>Annual meeting with individual units/departments to learn what to sell about their programs</a:t>
            </a:r>
          </a:p>
          <a:p>
            <a:r>
              <a:rPr lang="en-US" dirty="0" smtClean="0">
                <a:latin typeface="Arial" panose="020B0604020202020204" pitchFamily="34" charset="0"/>
                <a:cs typeface="Arial" panose="020B0604020202020204" pitchFamily="34" charset="0"/>
              </a:rPr>
              <a:t>Timing</a:t>
            </a:r>
          </a:p>
          <a:p>
            <a:pPr lvl="2"/>
            <a:r>
              <a:rPr lang="en-US" dirty="0" smtClean="0">
                <a:latin typeface="Arial" panose="020B0604020202020204" pitchFamily="34" charset="0"/>
                <a:cs typeface="Arial" panose="020B0604020202020204" pitchFamily="34" charset="0"/>
              </a:rPr>
              <a:t>Good turn around time in inquiries and application (auto admit)</a:t>
            </a:r>
          </a:p>
          <a:p>
            <a:pPr lvl="2"/>
            <a:r>
              <a:rPr lang="en-US" dirty="0" smtClean="0">
                <a:latin typeface="Arial" panose="020B0604020202020204" pitchFamily="34" charset="0"/>
                <a:cs typeface="Arial" panose="020B0604020202020204" pitchFamily="34" charset="0"/>
              </a:rPr>
              <a:t>Too slow for non-auto admits</a:t>
            </a:r>
          </a:p>
          <a:p>
            <a:r>
              <a:rPr lang="en-US" dirty="0" smtClean="0">
                <a:latin typeface="Arial" panose="020B0604020202020204" pitchFamily="34" charset="0"/>
                <a:cs typeface="Arial" panose="020B0604020202020204" pitchFamily="34" charset="0"/>
              </a:rPr>
              <a:t>Need to become a data-informed EM office</a:t>
            </a:r>
          </a:p>
          <a:p>
            <a:r>
              <a:rPr lang="en-US" dirty="0" smtClean="0">
                <a:latin typeface="Arial" panose="020B0604020202020204" pitchFamily="34" charset="0"/>
                <a:cs typeface="Arial" panose="020B0604020202020204" pitchFamily="34" charset="0"/>
              </a:rPr>
              <a:t>Work with DSAS to develop profile of successful students by program</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308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RNL YIELD CAMPAIGN FS19&amp; FS20</a:t>
            </a:r>
            <a:endParaRPr lang="en-US" sz="3600" dirty="0">
              <a:solidFill>
                <a:srgbClr val="1F497D"/>
              </a:solidFill>
            </a:endParaRPr>
          </a:p>
        </p:txBody>
      </p:sp>
      <p:sp>
        <p:nvSpPr>
          <p:cNvPr id="3" name="Content Placeholder 2"/>
          <p:cNvSpPr>
            <a:spLocks noGrp="1"/>
          </p:cNvSpPr>
          <p:nvPr>
            <p:ph idx="1"/>
          </p:nvPr>
        </p:nvSpPr>
        <p:spPr>
          <a:xfrm>
            <a:off x="457200" y="1189704"/>
            <a:ext cx="8229600" cy="4753898"/>
          </a:xfrm>
        </p:spPr>
        <p:txBody>
          <a:bodyPr>
            <a:normAutofit fontScale="85000" lnSpcReduction="10000"/>
          </a:bodyPr>
          <a:lstStyle/>
          <a:p>
            <a:r>
              <a:rPr lang="en-US" dirty="0" smtClean="0">
                <a:latin typeface="Arial" panose="020B0604020202020204" pitchFamily="34" charset="0"/>
                <a:cs typeface="Arial" panose="020B0604020202020204" pitchFamily="34" charset="0"/>
              </a:rPr>
              <a:t>Increase FS19 enrollment by 100 students</a:t>
            </a:r>
          </a:p>
          <a:p>
            <a:pPr lvl="1"/>
            <a:r>
              <a:rPr lang="en-US" dirty="0" smtClean="0">
                <a:latin typeface="Arial" panose="020B0604020202020204" pitchFamily="34" charset="0"/>
                <a:cs typeface="Arial" panose="020B0604020202020204" pitchFamily="34" charset="0"/>
              </a:rPr>
              <a:t>Focus on yield</a:t>
            </a:r>
          </a:p>
          <a:p>
            <a:pPr lvl="2"/>
            <a:r>
              <a:rPr lang="en-US" dirty="0" smtClean="0">
                <a:latin typeface="Arial" panose="020B0604020202020204" pitchFamily="34" charset="0"/>
                <a:cs typeface="Arial" panose="020B0604020202020204" pitchFamily="34" charset="0"/>
              </a:rPr>
              <a:t>Yield campaign/survey (class optimizer)</a:t>
            </a:r>
          </a:p>
          <a:p>
            <a:pPr lvl="2"/>
            <a:r>
              <a:rPr lang="en-US" dirty="0" err="1" smtClean="0">
                <a:latin typeface="Arial" panose="020B0604020202020204" pitchFamily="34" charset="0"/>
                <a:cs typeface="Arial" panose="020B0604020202020204" pitchFamily="34" charset="0"/>
              </a:rPr>
              <a:t>ForecastPLUS</a:t>
            </a:r>
            <a:r>
              <a:rPr lang="en-US" dirty="0" smtClean="0">
                <a:latin typeface="Arial" panose="020B0604020202020204" pitchFamily="34" charset="0"/>
                <a:cs typeface="Arial" panose="020B0604020202020204" pitchFamily="34" charset="0"/>
              </a:rPr>
              <a:t> applicant to enroll model (4 weeks)</a:t>
            </a:r>
          </a:p>
          <a:p>
            <a:pPr lvl="2"/>
            <a:r>
              <a:rPr lang="en-US" dirty="0" smtClean="0">
                <a:latin typeface="Arial" panose="020B0604020202020204" pitchFamily="34" charset="0"/>
                <a:cs typeface="Arial" panose="020B0604020202020204" pitchFamily="34" charset="0"/>
              </a:rPr>
              <a:t>Webcasts, </a:t>
            </a:r>
            <a:r>
              <a:rPr lang="en-US" dirty="0" err="1" smtClean="0">
                <a:latin typeface="Arial" panose="020B0604020202020204" pitchFamily="34" charset="0"/>
                <a:cs typeface="Arial" panose="020B0604020202020204" pitchFamily="34" charset="0"/>
              </a:rPr>
              <a:t>infosessions</a:t>
            </a:r>
            <a:r>
              <a:rPr lang="en-US" dirty="0" smtClean="0">
                <a:latin typeface="Arial" panose="020B0604020202020204" pitchFamily="34" charset="0"/>
                <a:cs typeface="Arial" panose="020B0604020202020204" pitchFamily="34" charset="0"/>
              </a:rPr>
              <a:t>, Q&amp;A via Conduit platform</a:t>
            </a:r>
          </a:p>
          <a:p>
            <a:pPr lvl="1"/>
            <a:r>
              <a:rPr lang="en-US" dirty="0" smtClean="0">
                <a:latin typeface="Arial" panose="020B0604020202020204" pitchFamily="34" charset="0"/>
                <a:cs typeface="Arial" panose="020B0604020202020204" pitchFamily="34" charset="0"/>
              </a:rPr>
              <a:t>Drive additional application activity</a:t>
            </a:r>
          </a:p>
          <a:p>
            <a:pPr lvl="2"/>
            <a:r>
              <a:rPr lang="en-US" dirty="0" smtClean="0">
                <a:latin typeface="Arial" panose="020B0604020202020204" pitchFamily="34" charset="0"/>
                <a:cs typeface="Arial" panose="020B0604020202020204" pitchFamily="34" charset="0"/>
              </a:rPr>
              <a:t>Webcasts, </a:t>
            </a:r>
            <a:r>
              <a:rPr lang="en-US" dirty="0" err="1" smtClean="0">
                <a:latin typeface="Arial" panose="020B0604020202020204" pitchFamily="34" charset="0"/>
                <a:cs typeface="Arial" panose="020B0604020202020204" pitchFamily="34" charset="0"/>
              </a:rPr>
              <a:t>infosession</a:t>
            </a:r>
            <a:r>
              <a:rPr lang="en-US" dirty="0" smtClean="0">
                <a:latin typeface="Arial" panose="020B0604020202020204" pitchFamily="34" charset="0"/>
                <a:cs typeface="Arial" panose="020B0604020202020204" pitchFamily="34" charset="0"/>
              </a:rPr>
              <a:t>, Q&amp;A via Conduit </a:t>
            </a:r>
            <a:r>
              <a:rPr lang="en-US" dirty="0" err="1" smtClean="0">
                <a:latin typeface="Arial" panose="020B0604020202020204" pitchFamily="34" charset="0"/>
                <a:cs typeface="Arial" panose="020B0604020202020204" pitchFamily="34" charset="0"/>
              </a:rPr>
              <a:t>platrofm</a:t>
            </a:r>
            <a:endParaRPr lang="en-US" dirty="0" smtClean="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rPr>
              <a:t>Email campaign to purchased records</a:t>
            </a:r>
          </a:p>
          <a:p>
            <a:pPr marL="914400" lvl="2"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Increase FS20 enrollment by 100 students</a:t>
            </a:r>
          </a:p>
          <a:p>
            <a:pPr lvl="1"/>
            <a:r>
              <a:rPr lang="en-US" dirty="0" smtClean="0">
                <a:latin typeface="Arial" panose="020B0604020202020204" pitchFamily="34" charset="0"/>
                <a:cs typeface="Arial" panose="020B0604020202020204" pitchFamily="34" charset="0"/>
              </a:rPr>
              <a:t>Demand Builder Campaign</a:t>
            </a:r>
          </a:p>
          <a:p>
            <a:pPr lvl="1"/>
            <a:r>
              <a:rPr lang="en-US" dirty="0" smtClean="0">
                <a:latin typeface="Arial" panose="020B0604020202020204" pitchFamily="34" charset="0"/>
                <a:cs typeface="Arial" panose="020B0604020202020204" pitchFamily="34" charset="0"/>
              </a:rPr>
              <a:t>Webcasts, </a:t>
            </a:r>
            <a:r>
              <a:rPr lang="en-US" dirty="0" err="1" smtClean="0">
                <a:latin typeface="Arial" panose="020B0604020202020204" pitchFamily="34" charset="0"/>
                <a:cs typeface="Arial" panose="020B0604020202020204" pitchFamily="34" charset="0"/>
              </a:rPr>
              <a:t>infosessions</a:t>
            </a:r>
            <a:r>
              <a:rPr lang="en-US" dirty="0" smtClean="0">
                <a:latin typeface="Arial" panose="020B0604020202020204" pitchFamily="34" charset="0"/>
                <a:cs typeface="Arial" panose="020B0604020202020204" pitchFamily="34" charset="0"/>
              </a:rPr>
              <a:t>, Q&amp;A via Conduit platform</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568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RNL DEMAND BUILDER</a:t>
            </a:r>
            <a:endParaRPr lang="en-US" sz="3600" dirty="0">
              <a:solidFill>
                <a:srgbClr val="1F497D"/>
              </a:solidFill>
            </a:endParaRPr>
          </a:p>
        </p:txBody>
      </p:sp>
      <p:sp>
        <p:nvSpPr>
          <p:cNvPr id="3" name="Content Placeholder 2"/>
          <p:cNvSpPr>
            <a:spLocks noGrp="1"/>
          </p:cNvSpPr>
          <p:nvPr>
            <p:ph idx="1"/>
          </p:nvPr>
        </p:nvSpPr>
        <p:spPr>
          <a:xfrm>
            <a:off x="457200" y="1189704"/>
            <a:ext cx="8229600" cy="4753898"/>
          </a:xfrm>
        </p:spPr>
        <p:txBody>
          <a:bodyPr>
            <a:normAutofit/>
          </a:bodyPr>
          <a:lstStyle/>
          <a:p>
            <a:r>
              <a:rPr lang="en-US" dirty="0" smtClean="0">
                <a:latin typeface="Arial" panose="020B0604020202020204" pitchFamily="34" charset="0"/>
                <a:cs typeface="Arial" panose="020B0604020202020204" pitchFamily="34" charset="0"/>
              </a:rPr>
              <a:t>4-6 launches</a:t>
            </a:r>
          </a:p>
          <a:p>
            <a:r>
              <a:rPr lang="en-US" dirty="0" smtClean="0">
                <a:latin typeface="Arial" panose="020B0604020202020204" pitchFamily="34" charset="0"/>
                <a:cs typeface="Arial" panose="020B0604020202020204" pitchFamily="34" charset="0"/>
              </a:rPr>
              <a:t>New name purchase for 100,000 </a:t>
            </a:r>
            <a:r>
              <a:rPr lang="en-US" dirty="0" err="1" smtClean="0">
                <a:latin typeface="Arial" panose="020B0604020202020204" pitchFamily="34" charset="0"/>
                <a:cs typeface="Arial" panose="020B0604020202020204" pitchFamily="34" charset="0"/>
              </a:rPr>
              <a:t>Sr</a:t>
            </a:r>
            <a:r>
              <a:rPr lang="en-US" dirty="0" smtClean="0">
                <a:latin typeface="Arial" panose="020B0604020202020204" pitchFamily="34" charset="0"/>
                <a:cs typeface="Arial" panose="020B0604020202020204" pitchFamily="34" charset="0"/>
              </a:rPr>
              <a:t>, Jr, So</a:t>
            </a:r>
          </a:p>
          <a:p>
            <a:r>
              <a:rPr lang="en-US" dirty="0" smtClean="0">
                <a:latin typeface="Arial" panose="020B0604020202020204" pitchFamily="34" charset="0"/>
                <a:cs typeface="Arial" panose="020B0604020202020204" pitchFamily="34" charset="0"/>
              </a:rPr>
              <a:t>Outreach emails</a:t>
            </a:r>
          </a:p>
          <a:p>
            <a:r>
              <a:rPr lang="en-US" dirty="0" smtClean="0">
                <a:latin typeface="Arial" panose="020B0604020202020204" pitchFamily="34" charset="0"/>
                <a:cs typeface="Arial" panose="020B0604020202020204" pitchFamily="34" charset="0"/>
              </a:rPr>
              <a:t>925 calling hours</a:t>
            </a:r>
          </a:p>
          <a:p>
            <a:r>
              <a:rPr lang="en-US" dirty="0" smtClean="0">
                <a:latin typeface="Arial" panose="020B0604020202020204" pitchFamily="34" charset="0"/>
                <a:cs typeface="Arial" panose="020B0604020202020204" pitchFamily="34" charset="0"/>
              </a:rPr>
              <a:t>85K direct mail pieces</a:t>
            </a:r>
          </a:p>
          <a:p>
            <a:r>
              <a:rPr lang="en-US" dirty="0" smtClean="0">
                <a:latin typeface="Arial" panose="020B0604020202020204" pitchFamily="34" charset="0"/>
                <a:cs typeface="Arial" panose="020B0604020202020204" pitchFamily="34" charset="0"/>
              </a:rPr>
              <a:t>Custom audience digital targeting</a:t>
            </a:r>
          </a:p>
          <a:p>
            <a:r>
              <a:rPr lang="en-US" dirty="0" smtClean="0">
                <a:latin typeface="Arial" panose="020B0604020202020204" pitchFamily="34" charset="0"/>
                <a:cs typeface="Arial" panose="020B0604020202020204" pitchFamily="34" charset="0"/>
              </a:rPr>
              <a:t>Location based mobile advertising</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520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fontScale="90000"/>
          </a:bodyPr>
          <a:lstStyle/>
          <a:p>
            <a:r>
              <a:rPr lang="en-US" sz="3600" dirty="0" smtClean="0">
                <a:solidFill>
                  <a:srgbClr val="1F497D"/>
                </a:solidFill>
                <a:latin typeface="Arial"/>
                <a:cs typeface="Arial"/>
              </a:rPr>
              <a:t>RNL ADMITTED STUDENT MARKETING</a:t>
            </a:r>
            <a:endParaRPr lang="en-US" sz="3600" dirty="0">
              <a:solidFill>
                <a:srgbClr val="1F497D"/>
              </a:solidFill>
            </a:endParaRPr>
          </a:p>
        </p:txBody>
      </p:sp>
      <p:sp>
        <p:nvSpPr>
          <p:cNvPr id="3" name="Content Placeholder 2"/>
          <p:cNvSpPr>
            <a:spLocks noGrp="1"/>
          </p:cNvSpPr>
          <p:nvPr>
            <p:ph idx="1"/>
          </p:nvPr>
        </p:nvSpPr>
        <p:spPr>
          <a:xfrm>
            <a:off x="457200" y="1189704"/>
            <a:ext cx="8229600" cy="4753898"/>
          </a:xfrm>
        </p:spPr>
        <p:txBody>
          <a:bodyPr>
            <a:normAutofit lnSpcReduction="10000"/>
          </a:bodyPr>
          <a:lstStyle/>
          <a:p>
            <a:r>
              <a:rPr lang="en-US" dirty="0" smtClean="0">
                <a:latin typeface="Arial" panose="020B0604020202020204" pitchFamily="34" charset="0"/>
                <a:cs typeface="Arial" panose="020B0604020202020204" pitchFamily="34" charset="0"/>
              </a:rPr>
              <a:t>Up to 3 launches</a:t>
            </a:r>
          </a:p>
          <a:p>
            <a:r>
              <a:rPr lang="en-US" dirty="0" smtClean="0">
                <a:latin typeface="Arial" panose="020B0604020202020204" pitchFamily="34" charset="0"/>
                <a:cs typeface="Arial" panose="020B0604020202020204" pitchFamily="34" charset="0"/>
              </a:rPr>
              <a:t>Outreach emails</a:t>
            </a:r>
          </a:p>
          <a:p>
            <a:r>
              <a:rPr lang="en-US" dirty="0" smtClean="0">
                <a:latin typeface="Arial" panose="020B0604020202020204" pitchFamily="34" charset="0"/>
                <a:cs typeface="Arial" panose="020B0604020202020204" pitchFamily="34" charset="0"/>
              </a:rPr>
              <a:t>200 calling hours</a:t>
            </a:r>
          </a:p>
          <a:p>
            <a:r>
              <a:rPr lang="en-US" dirty="0" smtClean="0">
                <a:latin typeface="Arial" panose="020B0604020202020204" pitchFamily="34" charset="0"/>
                <a:cs typeface="Arial" panose="020B0604020202020204" pitchFamily="34" charset="0"/>
              </a:rPr>
              <a:t>Up to 1050 digital print fulfillment postcards</a:t>
            </a:r>
          </a:p>
          <a:p>
            <a:r>
              <a:rPr lang="en-US" dirty="0" smtClean="0">
                <a:latin typeface="Arial" panose="020B0604020202020204" pitchFamily="34" charset="0"/>
                <a:cs typeface="Arial" panose="020B0604020202020204" pitchFamily="34" charset="0"/>
              </a:rPr>
              <a:t>Next day email fulfillment</a:t>
            </a:r>
          </a:p>
          <a:p>
            <a:r>
              <a:rPr lang="en-US" dirty="0" smtClean="0">
                <a:latin typeface="Arial" panose="020B0604020202020204" pitchFamily="34" charset="0"/>
                <a:cs typeface="Arial" panose="020B0604020202020204" pitchFamily="34" charset="0"/>
              </a:rPr>
              <a:t>Custom audience digital targeting</a:t>
            </a:r>
          </a:p>
          <a:p>
            <a:r>
              <a:rPr lang="en-US" dirty="0" smtClean="0">
                <a:latin typeface="Arial" panose="020B0604020202020204" pitchFamily="34" charset="0"/>
                <a:cs typeface="Arial" panose="020B0604020202020204" pitchFamily="34" charset="0"/>
              </a:rPr>
              <a:t>RNL reporting</a:t>
            </a:r>
          </a:p>
          <a:p>
            <a:r>
              <a:rPr lang="en-US" dirty="0" smtClean="0">
                <a:latin typeface="Arial" panose="020B0604020202020204" pitchFamily="34" charset="0"/>
                <a:cs typeface="Arial" panose="020B0604020202020204" pitchFamily="34" charset="0"/>
              </a:rPr>
              <a:t>Conduit platform</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656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3918" y="811667"/>
            <a:ext cx="8378688" cy="4312670"/>
          </a:xfrm>
          <a:prstGeom prst="rect">
            <a:avLst/>
          </a:prstGeom>
        </p:spPr>
      </p:pic>
    </p:spTree>
    <p:extLst>
      <p:ext uri="{BB962C8B-B14F-4D97-AF65-F5344CB8AC3E}">
        <p14:creationId xmlns:p14="http://schemas.microsoft.com/office/powerpoint/2010/main" val="2157197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RNL Conduit Platform</a:t>
            </a:r>
            <a:endParaRPr lang="en-US" sz="3600" dirty="0">
              <a:solidFill>
                <a:srgbClr val="1F497D"/>
              </a:solidFill>
            </a:endParaRPr>
          </a:p>
        </p:txBody>
      </p:sp>
      <p:sp>
        <p:nvSpPr>
          <p:cNvPr id="3" name="Content Placeholder 2"/>
          <p:cNvSpPr>
            <a:spLocks noGrp="1"/>
          </p:cNvSpPr>
          <p:nvPr>
            <p:ph idx="1"/>
          </p:nvPr>
        </p:nvSpPr>
        <p:spPr>
          <a:xfrm>
            <a:off x="457200" y="1189704"/>
            <a:ext cx="8229600" cy="4753898"/>
          </a:xfrm>
        </p:spPr>
        <p:txBody>
          <a:bodyPr>
            <a:normAutofit fontScale="92500" lnSpcReduction="20000"/>
          </a:bodyPr>
          <a:lstStyle/>
          <a:p>
            <a:r>
              <a:rPr lang="en-US" dirty="0" smtClean="0">
                <a:latin typeface="Arial" panose="020B0604020202020204" pitchFamily="34" charset="0"/>
                <a:cs typeface="Arial" panose="020B0604020202020204" pitchFamily="34" charset="0"/>
              </a:rPr>
              <a:t>Promo videos</a:t>
            </a:r>
          </a:p>
          <a:p>
            <a:r>
              <a:rPr lang="en-US" dirty="0" smtClean="0">
                <a:latin typeface="Arial" panose="020B0604020202020204" pitchFamily="34" charset="0"/>
                <a:cs typeface="Arial" panose="020B0604020202020204" pitchFamily="34" charset="0"/>
              </a:rPr>
              <a:t>Student testimonials</a:t>
            </a:r>
          </a:p>
          <a:p>
            <a:r>
              <a:rPr lang="en-US" dirty="0" smtClean="0">
                <a:latin typeface="Arial" panose="020B0604020202020204" pitchFamily="34" charset="0"/>
                <a:cs typeface="Arial" panose="020B0604020202020204" pitchFamily="34" charset="0"/>
              </a:rPr>
              <a:t>Upcoming visits and events</a:t>
            </a:r>
          </a:p>
          <a:p>
            <a:r>
              <a:rPr lang="en-US" dirty="0" smtClean="0">
                <a:latin typeface="Arial" panose="020B0604020202020204" pitchFamily="34" charset="0"/>
                <a:cs typeface="Arial" panose="020B0604020202020204" pitchFamily="34" charset="0"/>
              </a:rPr>
              <a:t>Live chats</a:t>
            </a:r>
          </a:p>
          <a:p>
            <a:r>
              <a:rPr lang="en-US" dirty="0" smtClean="0">
                <a:latin typeface="Arial" panose="020B0604020202020204" pitchFamily="34" charset="0"/>
                <a:cs typeface="Arial" panose="020B0604020202020204" pitchFamily="34" charset="0"/>
              </a:rPr>
              <a:t>Fast facts and availability of documents</a:t>
            </a:r>
          </a:p>
          <a:p>
            <a:r>
              <a:rPr lang="en-US" dirty="0" smtClean="0">
                <a:latin typeface="Arial" panose="020B0604020202020204" pitchFamily="34" charset="0"/>
                <a:cs typeface="Arial" panose="020B0604020202020204" pitchFamily="34" charset="0"/>
              </a:rPr>
              <a:t>Popular links</a:t>
            </a:r>
          </a:p>
          <a:p>
            <a:r>
              <a:rPr lang="en-US" dirty="0" smtClean="0">
                <a:latin typeface="Arial" panose="020B0604020202020204" pitchFamily="34" charset="0"/>
                <a:cs typeface="Arial" panose="020B0604020202020204" pitchFamily="34" charset="0"/>
              </a:rPr>
              <a:t>On-demand video</a:t>
            </a:r>
          </a:p>
          <a:p>
            <a:r>
              <a:rPr lang="en-US" dirty="0" smtClean="0">
                <a:latin typeface="Arial" panose="020B0604020202020204" pitchFamily="34" charset="0"/>
                <a:cs typeface="Arial" panose="020B0604020202020204" pitchFamily="34" charset="0"/>
              </a:rPr>
              <a:t>Academic spotlights</a:t>
            </a:r>
          </a:p>
          <a:p>
            <a:r>
              <a:rPr lang="en-US" dirty="0" smtClean="0">
                <a:latin typeface="Arial" panose="020B0604020202020204" pitchFamily="34" charset="0"/>
                <a:cs typeface="Arial" panose="020B0604020202020204" pitchFamily="34" charset="0"/>
              </a:rPr>
              <a:t>Presentations</a:t>
            </a:r>
          </a:p>
          <a:p>
            <a:r>
              <a:rPr lang="en-US" dirty="0" smtClean="0">
                <a:latin typeface="Arial" panose="020B0604020202020204" pitchFamily="34" charset="0"/>
                <a:cs typeface="Arial" panose="020B0604020202020204" pitchFamily="34" charset="0"/>
              </a:rPr>
              <a:t>Social media</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9522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5808" y="2517611"/>
            <a:ext cx="8577072" cy="1143000"/>
          </a:xfrm>
        </p:spPr>
        <p:txBody>
          <a:bodyPr>
            <a:normAutofit/>
          </a:bodyPr>
          <a:lstStyle/>
          <a:p>
            <a:r>
              <a:rPr lang="en-US" sz="3600" dirty="0" smtClean="0">
                <a:solidFill>
                  <a:srgbClr val="1F497D"/>
                </a:solidFill>
                <a:latin typeface="Arial"/>
                <a:cs typeface="Arial"/>
              </a:rPr>
              <a:t>MOVING FORWARD</a:t>
            </a:r>
            <a:endParaRPr lang="en-US" sz="3600" dirty="0">
              <a:solidFill>
                <a:srgbClr val="1F497D"/>
              </a:solidFill>
            </a:endParaRPr>
          </a:p>
        </p:txBody>
      </p:sp>
    </p:spTree>
    <p:extLst>
      <p:ext uri="{BB962C8B-B14F-4D97-AF65-F5344CB8AC3E}">
        <p14:creationId xmlns:p14="http://schemas.microsoft.com/office/powerpoint/2010/main" val="846513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NEXT FEW MONTHS</a:t>
            </a:r>
            <a:endParaRPr lang="en-US" sz="3600" dirty="0">
              <a:solidFill>
                <a:srgbClr val="1F497D"/>
              </a:solidFill>
            </a:endParaRPr>
          </a:p>
        </p:txBody>
      </p:sp>
      <p:sp>
        <p:nvSpPr>
          <p:cNvPr id="3" name="Content Placeholder 2"/>
          <p:cNvSpPr>
            <a:spLocks noGrp="1"/>
          </p:cNvSpPr>
          <p:nvPr>
            <p:ph idx="1"/>
          </p:nvPr>
        </p:nvSpPr>
        <p:spPr>
          <a:xfrm>
            <a:off x="475488" y="1310394"/>
            <a:ext cx="8229600" cy="4753898"/>
          </a:xfrm>
        </p:spPr>
        <p:txBody>
          <a:bodyPr>
            <a:normAutofit lnSpcReduction="10000"/>
          </a:bodyPr>
          <a:lstStyle/>
          <a:p>
            <a:r>
              <a:rPr lang="en-US" dirty="0">
                <a:latin typeface="Arial" panose="020B0604020202020204" pitchFamily="34" charset="0"/>
                <a:cs typeface="Arial" panose="020B0604020202020204" pitchFamily="34" charset="0"/>
              </a:rPr>
              <a:t>Engage with Academic Units to ensure faculty and staff are a part of the SEM Planning Process</a:t>
            </a:r>
          </a:p>
          <a:p>
            <a:r>
              <a:rPr lang="en-US" dirty="0">
                <a:latin typeface="Arial" panose="020B0604020202020204" pitchFamily="34" charset="0"/>
                <a:cs typeface="Arial" panose="020B0604020202020204" pitchFamily="34" charset="0"/>
              </a:rPr>
              <a:t>Develop Strategic Enrollment Management Goals (SEM) in partnership with AACRAO</a:t>
            </a:r>
          </a:p>
          <a:p>
            <a:r>
              <a:rPr lang="en-US" dirty="0">
                <a:latin typeface="Arial" panose="020B0604020202020204" pitchFamily="34" charset="0"/>
                <a:cs typeface="Arial" panose="020B0604020202020204" pitchFamily="34" charset="0"/>
              </a:rPr>
              <a:t>Continue to build out </a:t>
            </a:r>
            <a:r>
              <a:rPr lang="en-US" dirty="0" smtClean="0">
                <a:latin typeface="Arial" panose="020B0604020202020204" pitchFamily="34" charset="0"/>
                <a:cs typeface="Arial" panose="020B0604020202020204" pitchFamily="34" charset="0"/>
              </a:rPr>
              <a:t>UMKC’s SEM </a:t>
            </a:r>
            <a:r>
              <a:rPr lang="en-US" dirty="0">
                <a:latin typeface="Arial" panose="020B0604020202020204" pitchFamily="34" charset="0"/>
                <a:cs typeface="Arial" panose="020B0604020202020204" pitchFamily="34" charset="0"/>
              </a:rPr>
              <a:t>Framework </a:t>
            </a:r>
            <a:r>
              <a:rPr lang="en-US" dirty="0" smtClean="0">
                <a:latin typeface="Arial" panose="020B0604020202020204" pitchFamily="34" charset="0"/>
                <a:cs typeface="Arial" panose="020B0604020202020204" pitchFamily="34" charset="0"/>
              </a:rPr>
              <a:t>with the SEM </a:t>
            </a:r>
            <a:r>
              <a:rPr lang="en-US" dirty="0">
                <a:latin typeface="Arial" panose="020B0604020202020204" pitchFamily="34" charset="0"/>
                <a:cs typeface="Arial" panose="020B0604020202020204" pitchFamily="34" charset="0"/>
              </a:rPr>
              <a:t>Council, Recruitment Council and Student Success Model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100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AACRAO FEEDBACK</a:t>
            </a:r>
            <a:endParaRPr lang="en-US" sz="3600" dirty="0">
              <a:solidFill>
                <a:srgbClr val="1F497D"/>
              </a:solidFill>
            </a:endParaRPr>
          </a:p>
        </p:txBody>
      </p:sp>
      <p:sp>
        <p:nvSpPr>
          <p:cNvPr id="3" name="Content Placeholder 2"/>
          <p:cNvSpPr>
            <a:spLocks noGrp="1"/>
          </p:cNvSpPr>
          <p:nvPr>
            <p:ph idx="1"/>
          </p:nvPr>
        </p:nvSpPr>
        <p:spPr/>
        <p:txBody>
          <a:bodyPr>
            <a:normAutofit fontScale="70000" lnSpcReduction="20000"/>
          </a:bodyPr>
          <a:lstStyle/>
          <a:p>
            <a:pPr marL="0" indent="0" algn="ctr">
              <a:buNone/>
            </a:pPr>
            <a:r>
              <a:rPr lang="en-US" b="1" dirty="0"/>
              <a:t>Developing an enrollment infrastructure sufficient to achieve enrollment targets.</a:t>
            </a:r>
          </a:p>
          <a:p>
            <a:pPr marL="0" indent="0">
              <a:buNone/>
            </a:pPr>
            <a:endParaRPr lang="en-US" dirty="0"/>
          </a:p>
          <a:p>
            <a:pPr marL="0" indent="0">
              <a:buNone/>
            </a:pPr>
            <a:r>
              <a:rPr lang="en-US" dirty="0" smtClean="0"/>
              <a:t>OBSERVATION</a:t>
            </a:r>
            <a:r>
              <a:rPr lang="en-US" dirty="0"/>
              <a:t>:  The planned reorganization of the Office of Admissions should further enhance enrollment management effectiveness.  </a:t>
            </a:r>
          </a:p>
          <a:p>
            <a:pPr marL="0" indent="0">
              <a:buNone/>
            </a:pPr>
            <a:endParaRPr lang="en-US" dirty="0"/>
          </a:p>
          <a:p>
            <a:pPr marL="0" indent="0">
              <a:buNone/>
            </a:pPr>
            <a:r>
              <a:rPr lang="en-US" dirty="0"/>
              <a:t>RECOMMENDATION:  Continue to reorganize the admissions function of the institution, collaborating with campus partners and communicating in a transparent way about next steps.  Shared services should be a model investigated to eliminate silos.</a:t>
            </a:r>
          </a:p>
          <a:p>
            <a:pPr marL="0" indent="0">
              <a:buNone/>
            </a:pPr>
            <a:r>
              <a:rPr lang="en-US" dirty="0"/>
              <a:t> </a:t>
            </a:r>
          </a:p>
          <a:p>
            <a:pPr marL="0" indent="0">
              <a:buNone/>
            </a:pPr>
            <a:r>
              <a:rPr lang="en-US" dirty="0"/>
              <a:t>RECOMMENDATION:  Within SEM Organizational Framework, develop Recruitment Council.  This Council should focus on 3-4 strategic goals for new student recruitment, review, and approve sub-committee action plans for recommendation to the SEM Steering Committee.</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65020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NEXT FEW MONTHS</a:t>
            </a:r>
            <a:endParaRPr lang="en-US" sz="3600" dirty="0">
              <a:solidFill>
                <a:srgbClr val="1F497D"/>
              </a:solidFill>
            </a:endParaRPr>
          </a:p>
        </p:txBody>
      </p:sp>
      <p:sp>
        <p:nvSpPr>
          <p:cNvPr id="3" name="Content Placeholder 2"/>
          <p:cNvSpPr>
            <a:spLocks noGrp="1"/>
          </p:cNvSpPr>
          <p:nvPr>
            <p:ph idx="1"/>
          </p:nvPr>
        </p:nvSpPr>
        <p:spPr>
          <a:xfrm>
            <a:off x="475488" y="1292639"/>
            <a:ext cx="8229600" cy="4753898"/>
          </a:xfrm>
        </p:spPr>
        <p:txBody>
          <a:bodyPr>
            <a:normAutofit lnSpcReduction="10000"/>
          </a:bodyPr>
          <a:lstStyle/>
          <a:p>
            <a:r>
              <a:rPr lang="en-US" dirty="0" smtClean="0">
                <a:latin typeface="Arial" panose="020B0604020202020204" pitchFamily="34" charset="0"/>
                <a:cs typeface="Arial" panose="020B0604020202020204" pitchFamily="34" charset="0"/>
              </a:rPr>
              <a:t>Go-live with Summer Orientation </a:t>
            </a:r>
            <a:r>
              <a:rPr lang="en-US" dirty="0" smtClean="0">
                <a:latin typeface="Arial" panose="020B0604020202020204" pitchFamily="34" charset="0"/>
                <a:cs typeface="Arial" panose="020B0604020202020204" pitchFamily="34" charset="0"/>
              </a:rPr>
              <a:t>registration </a:t>
            </a:r>
            <a:r>
              <a:rPr lang="en-US" dirty="0" smtClean="0">
                <a:latin typeface="Arial" panose="020B0604020202020204" pitchFamily="34" charset="0"/>
                <a:cs typeface="Arial" panose="020B0604020202020204" pitchFamily="34" charset="0"/>
              </a:rPr>
              <a:t>via Slate</a:t>
            </a:r>
          </a:p>
          <a:p>
            <a:r>
              <a:rPr lang="en-US" dirty="0" smtClean="0">
                <a:latin typeface="Arial" panose="020B0604020202020204" pitchFamily="34" charset="0"/>
                <a:cs typeface="Arial" panose="020B0604020202020204" pitchFamily="34" charset="0"/>
              </a:rPr>
              <a:t>Slate updates and goals for summer 2019 and beyond</a:t>
            </a:r>
          </a:p>
          <a:p>
            <a:r>
              <a:rPr lang="en-US" dirty="0" smtClean="0">
                <a:latin typeface="Arial" panose="020B0604020202020204" pitchFamily="34" charset="0"/>
                <a:cs typeface="Arial" panose="020B0604020202020204" pitchFamily="34" charset="0"/>
              </a:rPr>
              <a:t>Slate training</a:t>
            </a:r>
          </a:p>
          <a:p>
            <a:r>
              <a:rPr lang="en-US" dirty="0" smtClean="0">
                <a:latin typeface="Arial" panose="020B0604020202020204" pitchFamily="34" charset="0"/>
                <a:cs typeface="Arial" panose="020B0604020202020204" pitchFamily="34" charset="0"/>
              </a:rPr>
              <a:t>Communication campaign development</a:t>
            </a:r>
          </a:p>
          <a:p>
            <a:r>
              <a:rPr lang="en-US" dirty="0" smtClean="0">
                <a:latin typeface="Arial" panose="020B0604020202020204" pitchFamily="34" charset="0"/>
                <a:cs typeface="Arial" panose="020B0604020202020204" pitchFamily="34" charset="0"/>
              </a:rPr>
              <a:t>Admissions staff resources</a:t>
            </a:r>
          </a:p>
          <a:p>
            <a:r>
              <a:rPr lang="en-US" dirty="0" smtClean="0">
                <a:latin typeface="Arial" panose="020B0604020202020204" pitchFamily="34" charset="0"/>
                <a:cs typeface="Arial" panose="020B0604020202020204" pitchFamily="34" charset="0"/>
              </a:rPr>
              <a:t>Faculty involvement and training</a:t>
            </a:r>
          </a:p>
          <a:p>
            <a:r>
              <a:rPr lang="en-US" dirty="0">
                <a:latin typeface="Arial" panose="020B0604020202020204" pitchFamily="34" charset="0"/>
                <a:cs typeface="Arial" panose="020B0604020202020204" pitchFamily="34" charset="0"/>
              </a:rPr>
              <a:t>Recruitment Council subcommittee work</a:t>
            </a:r>
          </a:p>
          <a:p>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3190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fontScale="90000"/>
          </a:bodyPr>
          <a:lstStyle/>
          <a:p>
            <a:r>
              <a:rPr lang="en-US" sz="3600" dirty="0">
                <a:solidFill>
                  <a:srgbClr val="1F497D"/>
                </a:solidFill>
                <a:latin typeface="Arial"/>
                <a:cs typeface="Arial"/>
              </a:rPr>
              <a:t>RECRUITMENT COUNCIL </a:t>
            </a:r>
            <a:br>
              <a:rPr lang="en-US" sz="3600" dirty="0">
                <a:solidFill>
                  <a:srgbClr val="1F497D"/>
                </a:solidFill>
                <a:latin typeface="Arial"/>
                <a:cs typeface="Arial"/>
              </a:rPr>
            </a:br>
            <a:r>
              <a:rPr lang="en-US" sz="3600" dirty="0">
                <a:solidFill>
                  <a:srgbClr val="1F497D"/>
                </a:solidFill>
                <a:latin typeface="Arial"/>
                <a:cs typeface="Arial"/>
              </a:rPr>
              <a:t>STRATEGIC GOALS</a:t>
            </a:r>
            <a:endParaRPr lang="en-US" sz="3600" dirty="0">
              <a:solidFill>
                <a:srgbClr val="1F497D"/>
              </a:solidFill>
            </a:endParaRPr>
          </a:p>
        </p:txBody>
      </p:sp>
      <p:sp>
        <p:nvSpPr>
          <p:cNvPr id="3" name="Content Placeholder 2"/>
          <p:cNvSpPr>
            <a:spLocks noGrp="1"/>
          </p:cNvSpPr>
          <p:nvPr>
            <p:ph idx="1"/>
          </p:nvPr>
        </p:nvSpPr>
        <p:spPr>
          <a:xfrm>
            <a:off x="457200" y="1417638"/>
            <a:ext cx="8229600" cy="4525964"/>
          </a:xfrm>
        </p:spPr>
        <p:txBody>
          <a:bodyPr>
            <a:normAutofit fontScale="92500" lnSpcReduction="10000"/>
          </a:bodyPr>
          <a:lstStyle/>
          <a:p>
            <a:pPr lvl="1"/>
            <a:r>
              <a:rPr lang="en-US" sz="2200" dirty="0">
                <a:solidFill>
                  <a:srgbClr val="1F497D"/>
                </a:solidFill>
                <a:latin typeface="Arial"/>
                <a:cs typeface="Arial"/>
              </a:rPr>
              <a:t>Communication and Collaboration Strategies</a:t>
            </a:r>
          </a:p>
          <a:p>
            <a:pPr lvl="2"/>
            <a:r>
              <a:rPr lang="en-US" sz="1800" dirty="0">
                <a:solidFill>
                  <a:srgbClr val="1F497D"/>
                </a:solidFill>
                <a:latin typeface="Arial"/>
                <a:cs typeface="Arial"/>
              </a:rPr>
              <a:t>Focus:  Communication between admissions and AUs/departments; Opportunities for collaboration between admissions, AUs, and departments; Review Service Level Agreement; Identify ways to better coordinate what’s happening across campus.</a:t>
            </a:r>
          </a:p>
          <a:p>
            <a:pPr lvl="1"/>
            <a:r>
              <a:rPr lang="en-US" sz="2200" dirty="0">
                <a:solidFill>
                  <a:srgbClr val="1F497D"/>
                </a:solidFill>
                <a:latin typeface="Arial"/>
                <a:cs typeface="Arial"/>
              </a:rPr>
              <a:t>Staff Resources and Training</a:t>
            </a:r>
          </a:p>
          <a:p>
            <a:pPr lvl="2"/>
            <a:r>
              <a:rPr lang="en-US" sz="1800" dirty="0">
                <a:solidFill>
                  <a:srgbClr val="1F497D"/>
                </a:solidFill>
                <a:latin typeface="Arial"/>
                <a:cs typeface="Arial"/>
              </a:rPr>
              <a:t>Focus:  Look at resources across campus and identify opportunities for cross-training, shared services, etc.; Identify areas in which recruitment staff needs/wants additional training; Identify professional development opportunities for Recruitment Council; Identify training opportunities for faculty to engage with recruitment.</a:t>
            </a:r>
          </a:p>
          <a:p>
            <a:pPr lvl="1"/>
            <a:r>
              <a:rPr lang="en-US" sz="2200" dirty="0">
                <a:solidFill>
                  <a:srgbClr val="1F497D"/>
                </a:solidFill>
                <a:latin typeface="Arial"/>
                <a:cs typeface="Arial"/>
              </a:rPr>
              <a:t>Build on Strengths</a:t>
            </a:r>
          </a:p>
          <a:p>
            <a:pPr lvl="2"/>
            <a:r>
              <a:rPr lang="en-US" sz="1800" dirty="0">
                <a:solidFill>
                  <a:srgbClr val="1F497D"/>
                </a:solidFill>
                <a:latin typeface="Arial"/>
                <a:cs typeface="Arial"/>
              </a:rPr>
              <a:t>Focus:  Look at what we do well and how we can expand or grow those efforts; Identify ways to leverage campus environment in recruiting; Identify possible strategies and issues that effect Recruitment Council and ways in which we can improve; Identify ways to strengthen cross-campus communication between admissions, AUs, and departments.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8779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5808" y="2517611"/>
            <a:ext cx="8577072" cy="1143000"/>
          </a:xfrm>
        </p:spPr>
        <p:txBody>
          <a:bodyPr>
            <a:normAutofit/>
          </a:bodyPr>
          <a:lstStyle/>
          <a:p>
            <a:r>
              <a:rPr lang="en-US" sz="3600" dirty="0" smtClean="0">
                <a:solidFill>
                  <a:srgbClr val="1F497D"/>
                </a:solidFill>
                <a:latin typeface="Arial"/>
                <a:cs typeface="Arial"/>
              </a:rPr>
              <a:t>QUESTIONS &amp; DISCUSSION</a:t>
            </a:r>
            <a:endParaRPr lang="en-US" sz="3600" dirty="0">
              <a:solidFill>
                <a:srgbClr val="1F497D"/>
              </a:solidFill>
            </a:endParaRPr>
          </a:p>
        </p:txBody>
      </p:sp>
    </p:spTree>
    <p:extLst>
      <p:ext uri="{BB962C8B-B14F-4D97-AF65-F5344CB8AC3E}">
        <p14:creationId xmlns:p14="http://schemas.microsoft.com/office/powerpoint/2010/main" val="4260941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AACRAO FEEDBACK</a:t>
            </a:r>
            <a:endParaRPr lang="en-US" sz="3600" dirty="0">
              <a:solidFill>
                <a:srgbClr val="1F497D"/>
              </a:solidFill>
            </a:endParaRPr>
          </a:p>
        </p:txBody>
      </p:sp>
      <p:sp>
        <p:nvSpPr>
          <p:cNvPr id="3" name="Content Placeholder 2"/>
          <p:cNvSpPr>
            <a:spLocks noGrp="1"/>
          </p:cNvSpPr>
          <p:nvPr>
            <p:ph idx="1"/>
          </p:nvPr>
        </p:nvSpPr>
        <p:spPr>
          <a:xfrm>
            <a:off x="457200" y="1405348"/>
            <a:ext cx="8229600" cy="4525963"/>
          </a:xfrm>
        </p:spPr>
        <p:txBody>
          <a:bodyPr>
            <a:normAutofit fontScale="32500" lnSpcReduction="20000"/>
          </a:bodyPr>
          <a:lstStyle/>
          <a:p>
            <a:pPr marL="0" indent="0" algn="ctr">
              <a:buNone/>
            </a:pPr>
            <a:r>
              <a:rPr lang="en-US" sz="6200" b="1" dirty="0"/>
              <a:t>Enhancing the admissions funnel system that effectively and seamlessly moves a student from prospective status to confirmed enrollment.</a:t>
            </a:r>
          </a:p>
          <a:p>
            <a:pPr marL="0" indent="0" algn="ctr">
              <a:buNone/>
            </a:pPr>
            <a:r>
              <a:rPr lang="en-US" sz="4200" b="1" dirty="0"/>
              <a:t> </a:t>
            </a:r>
          </a:p>
          <a:p>
            <a:pPr marL="0" indent="0">
              <a:buNone/>
            </a:pPr>
            <a:r>
              <a:rPr lang="en-US" sz="4900" dirty="0"/>
              <a:t>OBSERVATION:  UMKC has not conducted a meaningful market analysis, which is reflected in how it conducts its marketing and student recruitment efforts.  These efforts have not been strategic or systematic.</a:t>
            </a:r>
          </a:p>
          <a:p>
            <a:pPr marL="0" indent="0">
              <a:buNone/>
            </a:pPr>
            <a:endParaRPr lang="en-US" sz="4900" dirty="0"/>
          </a:p>
          <a:p>
            <a:pPr marL="0" indent="0">
              <a:buNone/>
            </a:pPr>
            <a:r>
              <a:rPr lang="en-US" sz="4900" dirty="0"/>
              <a:t>OBSERVATION:  Given the range of technologies available at UMKC, there appears to be a need to explore how to better integrate its technology solutions to advance institutional and student enrollment success.</a:t>
            </a:r>
          </a:p>
          <a:p>
            <a:pPr marL="0" indent="0">
              <a:buNone/>
            </a:pPr>
            <a:r>
              <a:rPr lang="en-US" sz="4900" dirty="0"/>
              <a:t> </a:t>
            </a:r>
          </a:p>
          <a:p>
            <a:pPr marL="0" indent="0">
              <a:buNone/>
            </a:pPr>
            <a:r>
              <a:rPr lang="en-US" sz="4900" dirty="0"/>
              <a:t>RECOMMENDATION:  Technology matters in moving students through the funnel, and admissions technology must be improved to move students from applicant to admit.</a:t>
            </a:r>
          </a:p>
          <a:p>
            <a:pPr marL="0" indent="0">
              <a:buNone/>
            </a:pPr>
            <a:r>
              <a:rPr lang="en-US" sz="4900" dirty="0"/>
              <a:t> </a:t>
            </a:r>
          </a:p>
          <a:p>
            <a:pPr marL="0" indent="0">
              <a:buNone/>
            </a:pPr>
            <a:r>
              <a:rPr lang="en-US" sz="4900" dirty="0"/>
              <a:t>RECOMMENDATION:  Increase the number of touchpoints for students in the recruitment/admissions funnel.</a:t>
            </a:r>
          </a:p>
          <a:p>
            <a:pPr marL="0" indent="0">
              <a:buNone/>
            </a:pPr>
            <a:r>
              <a:rPr lang="en-US" sz="4900" dirty="0"/>
              <a:t> </a:t>
            </a:r>
          </a:p>
          <a:p>
            <a:pPr marL="0" indent="0">
              <a:buNone/>
            </a:pPr>
            <a:r>
              <a:rPr lang="en-US" sz="4900" dirty="0"/>
              <a:t>RECOMMENDATION:  Make the admissions website easier to navigate.</a:t>
            </a:r>
          </a:p>
        </p:txBody>
      </p:sp>
    </p:spTree>
    <p:extLst>
      <p:ext uri="{BB962C8B-B14F-4D97-AF65-F5344CB8AC3E}">
        <p14:creationId xmlns:p14="http://schemas.microsoft.com/office/powerpoint/2010/main" val="3406058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AACRAO FEEDBACK</a:t>
            </a:r>
            <a:endParaRPr lang="en-US" sz="3600" dirty="0">
              <a:solidFill>
                <a:srgbClr val="1F497D"/>
              </a:solidFill>
            </a:endParaRPr>
          </a:p>
        </p:txBody>
      </p:sp>
      <p:sp>
        <p:nvSpPr>
          <p:cNvPr id="3" name="Content Placeholder 2"/>
          <p:cNvSpPr>
            <a:spLocks noGrp="1"/>
          </p:cNvSpPr>
          <p:nvPr>
            <p:ph idx="1"/>
          </p:nvPr>
        </p:nvSpPr>
        <p:spPr>
          <a:xfrm>
            <a:off x="457200" y="1405348"/>
            <a:ext cx="8229600" cy="4525963"/>
          </a:xfrm>
        </p:spPr>
        <p:txBody>
          <a:bodyPr>
            <a:normAutofit/>
          </a:bodyPr>
          <a:lstStyle/>
          <a:p>
            <a:pPr marL="0" indent="0" algn="ctr">
              <a:buNone/>
            </a:pPr>
            <a:r>
              <a:rPr lang="en-US" b="1" dirty="0"/>
              <a:t>For UMKC to increase enrollment, it will need to increase the number of non-white students it enrolls.</a:t>
            </a:r>
          </a:p>
          <a:p>
            <a:pPr marL="0" indent="0">
              <a:buNone/>
            </a:pPr>
            <a:endParaRPr lang="en-US" dirty="0"/>
          </a:p>
          <a:p>
            <a:pPr marL="0" indent="0">
              <a:buNone/>
            </a:pPr>
            <a:r>
              <a:rPr lang="en-US" dirty="0"/>
              <a:t>RECOMMENDATION:  Change business practices to increase multilingual representation in staff and publications, increase use of students of color in communications, publications, etc.</a:t>
            </a:r>
            <a:endParaRPr lang="en-US" sz="4900" dirty="0"/>
          </a:p>
        </p:txBody>
      </p:sp>
    </p:spTree>
    <p:extLst>
      <p:ext uri="{BB962C8B-B14F-4D97-AF65-F5344CB8AC3E}">
        <p14:creationId xmlns:p14="http://schemas.microsoft.com/office/powerpoint/2010/main" val="258639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5808" y="2517611"/>
            <a:ext cx="8577072" cy="1143000"/>
          </a:xfrm>
        </p:spPr>
        <p:txBody>
          <a:bodyPr>
            <a:normAutofit fontScale="90000"/>
          </a:bodyPr>
          <a:lstStyle/>
          <a:p>
            <a:r>
              <a:rPr lang="en-US" sz="3600" dirty="0" smtClean="0">
                <a:solidFill>
                  <a:srgbClr val="1F497D"/>
                </a:solidFill>
                <a:latin typeface="Arial"/>
                <a:cs typeface="Arial"/>
              </a:rPr>
              <a:t>UMKC STRATEGIC PLAN &amp; RECRUITMENT</a:t>
            </a:r>
            <a:endParaRPr lang="en-US" sz="3600" dirty="0">
              <a:solidFill>
                <a:srgbClr val="1F497D"/>
              </a:solidFill>
            </a:endParaRPr>
          </a:p>
        </p:txBody>
      </p:sp>
    </p:spTree>
    <p:extLst>
      <p:ext uri="{BB962C8B-B14F-4D97-AF65-F5344CB8AC3E}">
        <p14:creationId xmlns:p14="http://schemas.microsoft.com/office/powerpoint/2010/main" val="2186709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74638"/>
            <a:ext cx="8577072" cy="1143000"/>
          </a:xfrm>
        </p:spPr>
        <p:txBody>
          <a:bodyPr>
            <a:normAutofit/>
          </a:bodyPr>
          <a:lstStyle/>
          <a:p>
            <a:r>
              <a:rPr lang="en-US" sz="3600" dirty="0" smtClean="0">
                <a:solidFill>
                  <a:srgbClr val="1F497D"/>
                </a:solidFill>
                <a:latin typeface="Arial"/>
                <a:cs typeface="Arial"/>
              </a:rPr>
              <a:t>UMKC STRATEGIC PLAN</a:t>
            </a:r>
            <a:endParaRPr lang="en-US" sz="3600" dirty="0">
              <a:solidFill>
                <a:srgbClr val="1F497D"/>
              </a:solidFill>
            </a:endParaRPr>
          </a:p>
        </p:txBody>
      </p:sp>
      <p:sp>
        <p:nvSpPr>
          <p:cNvPr id="3" name="Content Placeholder 2"/>
          <p:cNvSpPr>
            <a:spLocks noGrp="1"/>
          </p:cNvSpPr>
          <p:nvPr>
            <p:ph idx="1"/>
          </p:nvPr>
        </p:nvSpPr>
        <p:spPr/>
        <p:txBody>
          <a:bodyPr/>
          <a:lstStyle/>
          <a:p>
            <a:pPr marL="0" indent="0" algn="ctr">
              <a:buNone/>
            </a:pPr>
            <a:r>
              <a:rPr lang="en-US" b="1" dirty="0" smtClean="0">
                <a:latin typeface="Arial" panose="020B0604020202020204" pitchFamily="34" charset="0"/>
                <a:cs typeface="Arial" panose="020B0604020202020204" pitchFamily="34" charset="0"/>
              </a:rPr>
              <a:t>GOAL 1.2</a:t>
            </a:r>
          </a:p>
          <a:p>
            <a:pPr marL="0" indent="0" algn="ctr">
              <a:buNone/>
            </a:pPr>
            <a:r>
              <a:rPr lang="en-US" i="1" dirty="0" smtClean="0">
                <a:latin typeface="Arial" panose="020B0604020202020204" pitchFamily="34" charset="0"/>
                <a:cs typeface="Arial" panose="020B0604020202020204" pitchFamily="34" charset="0"/>
              </a:rPr>
              <a:t>Increase enrollment in targeted areas to assist in meeting anticipated regional workforce needs, while maintaining our commitment to student diversity and academic quality.  Increase enrollments will create opportunities for strategic investments in student success resources.</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124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1405</TotalTime>
  <Words>1793</Words>
  <Application>Microsoft Office PowerPoint</Application>
  <PresentationFormat>On-screen Show (4:3)</PresentationFormat>
  <Paragraphs>299</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Faculty Senate  Enrollment Management Update</vt:lpstr>
      <vt:lpstr>AACRAO FEEDBACK AND RECOMMENDATIONS</vt:lpstr>
      <vt:lpstr>AACRAO FEEDBACK</vt:lpstr>
      <vt:lpstr>AACRAO FEEDBACK</vt:lpstr>
      <vt:lpstr>AACRAO FEEDBACK</vt:lpstr>
      <vt:lpstr>AACRAO FEEDBACK</vt:lpstr>
      <vt:lpstr>AACRAO FEEDBACK</vt:lpstr>
      <vt:lpstr>UMKC STRATEGIC PLAN &amp; RECRUITMENT</vt:lpstr>
      <vt:lpstr>UMKC STRATEGIC PLAN</vt:lpstr>
      <vt:lpstr>UMKC STRATEGIC PLAN</vt:lpstr>
      <vt:lpstr>CURRENT STATUS</vt:lpstr>
      <vt:lpstr>HIGH SCHOOL FEEDERS: FS19 ADMITTED</vt:lpstr>
      <vt:lpstr>TOP 10 HIGH SCHOOL FEEDERS  (2014-2018 ENROLLED)</vt:lpstr>
      <vt:lpstr>PowerPoint Presentation</vt:lpstr>
      <vt:lpstr>OPPORTUNITIES</vt:lpstr>
      <vt:lpstr>INSTITUTIONAL COMPARISONS</vt:lpstr>
      <vt:lpstr>UMKC STRATEGIC PLAN</vt:lpstr>
      <vt:lpstr>TRADITIONAL RECRUITMENT FUNNEL</vt:lpstr>
      <vt:lpstr>RECRUITMENT FUNNEL</vt:lpstr>
      <vt:lpstr>CURRENT STATUS</vt:lpstr>
      <vt:lpstr>CURRENT STATUS</vt:lpstr>
      <vt:lpstr>OPPORTUNITIES</vt:lpstr>
      <vt:lpstr>UMKC STRATEGIC PLAN</vt:lpstr>
      <vt:lpstr>CURRENT STATUS</vt:lpstr>
      <vt:lpstr>OPPORTUNITIES</vt:lpstr>
      <vt:lpstr>SLATE DEVELOPMENT</vt:lpstr>
      <vt:lpstr>UMKC STRATEGIC PLAN</vt:lpstr>
      <vt:lpstr>OPPORTUNITIES</vt:lpstr>
      <vt:lpstr>UMKC RECRUITMENT PRIORITIES</vt:lpstr>
      <vt:lpstr>PowerPoint Presentation</vt:lpstr>
      <vt:lpstr>RUFFALO NOEL LEVITZ</vt:lpstr>
      <vt:lpstr>PowerPoint Presentation</vt:lpstr>
      <vt:lpstr>PowerPoint Presentation</vt:lpstr>
      <vt:lpstr>PowerPoint Presentation</vt:lpstr>
      <vt:lpstr>PowerPoint Presentation</vt:lpstr>
      <vt:lpstr>UMKC RECRUITMENT GOALS</vt:lpstr>
      <vt:lpstr>UMKC YIELD RATES</vt:lpstr>
      <vt:lpstr>PowerPoint Presentation</vt:lpstr>
      <vt:lpstr>RNL OBSERVATIONS</vt:lpstr>
      <vt:lpstr>RNL OBSERVATIONS</vt:lpstr>
      <vt:lpstr>RNL OBSERVATIONS</vt:lpstr>
      <vt:lpstr>RNL ADMISSIONS OBSERVATIONS</vt:lpstr>
      <vt:lpstr>RNL YIELD CAMPAIGN FS19&amp; FS20</vt:lpstr>
      <vt:lpstr>RNL DEMAND BUILDER</vt:lpstr>
      <vt:lpstr>RNL ADMITTED STUDENT MARKETING</vt:lpstr>
      <vt:lpstr>PowerPoint Presentation</vt:lpstr>
      <vt:lpstr>RNL Conduit Platform</vt:lpstr>
      <vt:lpstr>MOVING FORWARD</vt:lpstr>
      <vt:lpstr>NEXT FEW MONTHS</vt:lpstr>
      <vt:lpstr>NEXT FEW MONTHS</vt:lpstr>
      <vt:lpstr>RECRUITMENT COUNCIL  STRATEGIC GOALS</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WORKSHOP</dc:title>
  <dc:creator>UMKC Faculty and Staff</dc:creator>
  <cp:lastModifiedBy>Arredondo, Alice L.</cp:lastModifiedBy>
  <cp:revision>77</cp:revision>
  <dcterms:created xsi:type="dcterms:W3CDTF">2017-06-05T16:29:35Z</dcterms:created>
  <dcterms:modified xsi:type="dcterms:W3CDTF">2019-03-05T14:32:39Z</dcterms:modified>
</cp:coreProperties>
</file>